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709" r:id="rId4"/>
  </p:sldMasterIdLst>
  <p:notesMasterIdLst>
    <p:notesMasterId r:id="rId27"/>
  </p:notesMasterIdLst>
  <p:handoutMasterIdLst>
    <p:handoutMasterId r:id="rId28"/>
  </p:handoutMasterIdLst>
  <p:sldIdLst>
    <p:sldId id="256" r:id="rId5"/>
    <p:sldId id="257" r:id="rId6"/>
    <p:sldId id="264" r:id="rId7"/>
    <p:sldId id="267" r:id="rId8"/>
    <p:sldId id="265" r:id="rId9"/>
    <p:sldId id="268" r:id="rId10"/>
    <p:sldId id="269" r:id="rId11"/>
    <p:sldId id="279" r:id="rId12"/>
    <p:sldId id="258" r:id="rId13"/>
    <p:sldId id="270" r:id="rId14"/>
    <p:sldId id="271" r:id="rId15"/>
    <p:sldId id="272" r:id="rId16"/>
    <p:sldId id="273" r:id="rId17"/>
    <p:sldId id="282" r:id="rId18"/>
    <p:sldId id="259" r:id="rId19"/>
    <p:sldId id="280" r:id="rId20"/>
    <p:sldId id="261" r:id="rId21"/>
    <p:sldId id="277" r:id="rId22"/>
    <p:sldId id="281" r:id="rId23"/>
    <p:sldId id="274" r:id="rId24"/>
    <p:sldId id="276" r:id="rId25"/>
    <p:sldId id="275" r:id="rId26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7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680" y="52"/>
      </p:cViewPr>
      <p:guideLst>
        <p:guide orient="horz" pos="289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997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997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81C5D51F-5307-4F55-833A-4BB9A193420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7237C4F6-93F5-4A34-B3A7-D9441D1D3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73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997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997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031C33A7-C031-42B1-9427-D4A848369A85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69793"/>
            <a:ext cx="5486400" cy="4139803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D23AB9D1-F1DD-42D8-A888-47A10414D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6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AB9D1-F1DD-42D8-A888-47A10414D8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7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AB9D1-F1DD-42D8-A888-47A10414D8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87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68" indent="-28571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74" indent="-2285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23" indent="-2285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73" indent="-2285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22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72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22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71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DA9121-700A-48CD-BE91-3933F06E93B1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23428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AB9D1-F1DD-42D8-A888-47A10414D8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97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kumimoji="1"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kumimoji="1"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kumimoji="1" lang="en-US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4259 w 21600"/>
                <a:gd name="T1" fmla="*/ 71 h 21600"/>
                <a:gd name="T2" fmla="*/ 2160 w 21600"/>
                <a:gd name="T3" fmla="*/ 142 h 21600"/>
                <a:gd name="T4" fmla="*/ 61 w 21600"/>
                <a:gd name="T5" fmla="*/ 71 h 21600"/>
                <a:gd name="T6" fmla="*/ 216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  <p:sp>
        <p:nvSpPr>
          <p:cNvPr id="5177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78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F85CD6-44C4-4431-A574-59A8D7C9F7C9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60F0C-940E-4759-815E-39BC369FC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00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F85CD6-44C4-4431-A574-59A8D7C9F7C9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560F0C-940E-4759-815E-39BC369FC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5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F85CD6-44C4-4431-A574-59A8D7C9F7C9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560F0C-940E-4759-815E-39BC369FC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4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3525" y="1598613"/>
            <a:ext cx="3616325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63525" y="3922713"/>
            <a:ext cx="361632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F85CD6-44C4-4431-A574-59A8D7C9F7C9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560F0C-940E-4759-815E-39BC369FC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25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525" y="1598613"/>
            <a:ext cx="7386638" cy="4497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6B207-6420-47E2-8535-C0A612502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66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F5AB2-A07A-45C4-A9FC-7E1BE8242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8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73554-0EBC-478B-BD85-0A6363FC8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93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4A331-F580-47EE-AC27-898106D93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65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0C9A9-D74F-4537-B370-875ECF9DA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67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9EE4-20D2-4EB7-8484-8E074878B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00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643E5-10A9-447B-8462-8D8BD1C09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8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F85CD6-44C4-4431-A574-59A8D7C9F7C9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560F0C-940E-4759-815E-39BC369FC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62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32388-A71E-473C-8AEC-D1D9A4A1A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24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3525" y="1598613"/>
            <a:ext cx="7386638" cy="44973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AD680-FCBD-47B6-AC44-A7086B91C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03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E277A-47BB-4D2E-B777-DDF02874B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121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19075" y="227013"/>
            <a:ext cx="747712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3525" y="1598613"/>
            <a:ext cx="3616325" cy="2171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63525" y="3922713"/>
            <a:ext cx="3616325" cy="21732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32250" y="3922713"/>
            <a:ext cx="3617913" cy="21732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6A42F-E5BA-4BE8-A07C-E5BDCA350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31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525" y="1598613"/>
            <a:ext cx="7386638" cy="4497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610B0-0A0F-471E-AB66-3C35AC45B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496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9EF22-5BBA-4B7C-87D9-F7A50AD7B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46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EB3C0-948B-40A1-9944-A070FEAC5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369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71A4F-05F3-45CB-A6CF-6F22303C7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433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DB45B-F1CC-4513-B232-8DADC0078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12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AEC99-3DE4-4A51-84C2-CCDDFE5F9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32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F85CD6-44C4-4431-A574-59A8D7C9F7C9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560F0C-940E-4759-815E-39BC369FC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121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672CB-18DB-41BF-8474-93F6C9F8D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42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A486E-ADD6-4616-B135-90E617A41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240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3525" y="1598613"/>
            <a:ext cx="7386638" cy="44973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C137F-6D59-4E5E-BC9A-E9178C704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231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CE9F2-F074-4E67-B1EF-D2D96EFF5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514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19075" y="227013"/>
            <a:ext cx="747712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3525" y="1598613"/>
            <a:ext cx="3616325" cy="2171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63525" y="3922713"/>
            <a:ext cx="3616325" cy="21732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32250" y="3922713"/>
            <a:ext cx="3617913" cy="21732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2A186-BFCB-4770-B65F-5D4413256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803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5CD6-44C4-4431-A574-59A8D7C9F7C9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560F0C-940E-4759-815E-39BC369FC75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F85CD6-44C4-4431-A574-59A8D7C9F7C9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C560F0C-940E-4759-815E-39BC369FC75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5CD6-44C4-4431-A574-59A8D7C9F7C9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0F0C-940E-4759-815E-39BC369FC75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5CD6-44C4-4431-A574-59A8D7C9F7C9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0F0C-940E-4759-815E-39BC369FC75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0F0C-940E-4759-815E-39BC369FC7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5CD6-44C4-4431-A574-59A8D7C9F7C9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F85CD6-44C4-4431-A574-59A8D7C9F7C9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560F0C-940E-4759-815E-39BC369FC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8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5CD6-44C4-4431-A574-59A8D7C9F7C9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0F0C-940E-4759-815E-39BC369FC75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5CD6-44C4-4431-A574-59A8D7C9F7C9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0F0C-940E-4759-815E-39BC369FC7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F85CD6-44C4-4431-A574-59A8D7C9F7C9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560F0C-940E-4759-815E-39BC369FC75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5CD6-44C4-4431-A574-59A8D7C9F7C9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560F0C-940E-4759-815E-39BC369FC75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5CD6-44C4-4431-A574-59A8D7C9F7C9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0F0C-940E-4759-815E-39BC369FC7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85CD6-44C4-4431-A574-59A8D7C9F7C9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60F0C-940E-4759-815E-39BC369FC7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F85CD6-44C4-4431-A574-59A8D7C9F7C9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560F0C-940E-4759-815E-39BC369FC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75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F85CD6-44C4-4431-A574-59A8D7C9F7C9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560F0C-940E-4759-815E-39BC369FC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30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F85CD6-44C4-4431-A574-59A8D7C9F7C9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560F0C-940E-4759-815E-39BC369FC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5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F85CD6-44C4-4431-A574-59A8D7C9F7C9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560F0C-940E-4759-815E-39BC369FC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94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F85CD6-44C4-4431-A574-59A8D7C9F7C9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560F0C-940E-4759-815E-39BC369FC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kumimoji="1" lang="en-US"/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kumimoji="1" lang="en-US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08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7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79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0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1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2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03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kumimoji="1" lang="en-US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4259 w 21600"/>
                <a:gd name="T1" fmla="*/ 71 h 21600"/>
                <a:gd name="T2" fmla="*/ 2160 w 21600"/>
                <a:gd name="T3" fmla="*/ 142 h 21600"/>
                <a:gd name="T4" fmla="*/ 61 w 21600"/>
                <a:gd name="T5" fmla="*/ 71 h 21600"/>
                <a:gd name="T6" fmla="*/ 216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55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4EF85CD6-44C4-4431-A574-59A8D7C9F7C9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156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4157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2C560F0C-940E-4759-815E-39BC369FC7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7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205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kumimoji="1" lang="en-US"/>
            </a:p>
          </p:txBody>
        </p:sp>
        <p:sp>
          <p:nvSpPr>
            <p:cNvPr id="206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kumimoji="1" lang="en-US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/>
            </a:p>
          </p:txBody>
        </p:sp>
        <p:grpSp>
          <p:nvGrpSpPr>
            <p:cNvPr id="2062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2074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2095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2104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2111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2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105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06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07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08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09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10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2096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97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98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99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00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01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02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03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075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076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77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78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79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80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81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82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83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84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85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86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87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88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89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90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91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92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93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94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2063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6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7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9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1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kumimoji="1" lang="en-US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3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4259 w 21600"/>
                <a:gd name="T1" fmla="*/ 71 h 21600"/>
                <a:gd name="T2" fmla="*/ 2160 w 21600"/>
                <a:gd name="T3" fmla="*/ 142 h 21600"/>
                <a:gd name="T4" fmla="*/ 61 w 21600"/>
                <a:gd name="T5" fmla="*/ 71 h 21600"/>
                <a:gd name="T6" fmla="*/ 216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  <p:sp>
        <p:nvSpPr>
          <p:cNvPr id="2051" name="QuestionShape"/>
          <p:cNvSpPr>
            <a:spLocks noChangeArrowheads="1"/>
          </p:cNvSpPr>
          <p:nvPr/>
        </p:nvSpPr>
        <p:spPr bwMode="auto">
          <a:xfrm>
            <a:off x="127000" y="127000"/>
            <a:ext cx="889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>
                <a:solidFill>
                  <a:schemeClr val="tx2"/>
                </a:solidFill>
              </a:rPr>
              <a:t>iRespond Question Master</a:t>
            </a:r>
          </a:p>
        </p:txBody>
      </p:sp>
      <p:sp>
        <p:nvSpPr>
          <p:cNvPr id="2052" name="AShape"/>
          <p:cNvSpPr>
            <a:spLocks noChangeArrowheads="1"/>
          </p:cNvSpPr>
          <p:nvPr/>
        </p:nvSpPr>
        <p:spPr bwMode="auto"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/>
              <a:t>A.) Response A</a:t>
            </a:r>
          </a:p>
        </p:txBody>
      </p:sp>
      <p:sp>
        <p:nvSpPr>
          <p:cNvPr id="2053" name="BShape"/>
          <p:cNvSpPr>
            <a:spLocks noChangeArrowheads="1"/>
          </p:cNvSpPr>
          <p:nvPr/>
        </p:nvSpPr>
        <p:spPr bwMode="auto"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/>
              <a:t>B.) Response B</a:t>
            </a:r>
          </a:p>
        </p:txBody>
      </p:sp>
      <p:sp>
        <p:nvSpPr>
          <p:cNvPr id="2054" name="CShape"/>
          <p:cNvSpPr>
            <a:spLocks noChangeArrowheads="1"/>
          </p:cNvSpPr>
          <p:nvPr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/>
              <a:t>C.) Response C</a:t>
            </a:r>
          </a:p>
        </p:txBody>
      </p:sp>
      <p:sp>
        <p:nvSpPr>
          <p:cNvPr id="2055" name="DShape"/>
          <p:cNvSpPr>
            <a:spLocks noChangeArrowheads="1"/>
          </p:cNvSpPr>
          <p:nvPr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/>
              <a:t>D.) Response D</a:t>
            </a:r>
          </a:p>
        </p:txBody>
      </p:sp>
      <p:sp>
        <p:nvSpPr>
          <p:cNvPr id="2056" name="EShape"/>
          <p:cNvSpPr>
            <a:spLocks noChangeArrowheads="1"/>
          </p:cNvSpPr>
          <p:nvPr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/>
              <a:t>E.) Response E</a:t>
            </a:r>
          </a:p>
        </p:txBody>
      </p:sp>
      <p:sp>
        <p:nvSpPr>
          <p:cNvPr id="68" name="Percent"/>
          <p:cNvSpPr/>
          <p:nvPr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>
                <a:solidFill>
                  <a:srgbClr val="2F1311"/>
                </a:solidFill>
              </a:rPr>
              <a:t>Percent Complete 100%</a:t>
            </a:r>
          </a:p>
        </p:txBody>
      </p:sp>
      <p:sp>
        <p:nvSpPr>
          <p:cNvPr id="69" name="Timer"/>
          <p:cNvSpPr/>
          <p:nvPr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>
                <a:solidFill>
                  <a:srgbClr val="2F1311"/>
                </a:solidFill>
              </a:rPr>
              <a:t>00:30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3107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kumimoji="1" lang="en-US"/>
            </a:p>
          </p:txBody>
        </p:sp>
        <p:sp>
          <p:nvSpPr>
            <p:cNvPr id="3108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kumimoji="1" lang="en-US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/>
            </a:p>
          </p:txBody>
        </p:sp>
        <p:grpSp>
          <p:nvGrpSpPr>
            <p:cNvPr id="3110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3122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3143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3152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3159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60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153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54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55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56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57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58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3144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45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46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47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48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49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50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51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123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3124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25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26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27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28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29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30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31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32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33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34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35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36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37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38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39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40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41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42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3111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4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5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6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7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19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kumimoji="1" lang="en-US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21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4259 w 21600"/>
                <a:gd name="T1" fmla="*/ 71 h 21600"/>
                <a:gd name="T2" fmla="*/ 2160 w 21600"/>
                <a:gd name="T3" fmla="*/ 142 h 21600"/>
                <a:gd name="T4" fmla="*/ 61 w 21600"/>
                <a:gd name="T5" fmla="*/ 71 h 21600"/>
                <a:gd name="T6" fmla="*/ 216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  <p:sp>
        <p:nvSpPr>
          <p:cNvPr id="62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iRespond Graph</a:t>
            </a:r>
          </a:p>
        </p:txBody>
      </p:sp>
      <p:grpSp>
        <p:nvGrpSpPr>
          <p:cNvPr id="3076" name="CorrectBarGroup"/>
          <p:cNvGrpSpPr>
            <a:grpSpLocks/>
          </p:cNvGrpSpPr>
          <p:nvPr/>
        </p:nvGrpSpPr>
        <p:grpSpPr bwMode="auto"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64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077" name="PercentLabelGroup"/>
          <p:cNvGrpSpPr>
            <a:grpSpLocks/>
          </p:cNvGrpSpPr>
          <p:nvPr/>
        </p:nvGrpSpPr>
        <p:grpSpPr bwMode="auto"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63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2F1311"/>
                  </a:solidFill>
                </a:rPr>
                <a:t>67%</a:t>
              </a:r>
            </a:p>
          </p:txBody>
        </p:sp>
        <p:sp>
          <p:nvSpPr>
            <p:cNvPr id="66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2F1311"/>
                  </a:solidFill>
                </a:rPr>
                <a:t>33%</a:t>
              </a:r>
            </a:p>
          </p:txBody>
        </p:sp>
        <p:sp>
          <p:nvSpPr>
            <p:cNvPr id="69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2F1311"/>
                  </a:solidFill>
                </a:rPr>
                <a:t>100%</a:t>
              </a:r>
            </a:p>
          </p:txBody>
        </p:sp>
        <p:sp>
          <p:nvSpPr>
            <p:cNvPr id="72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2F1311"/>
                  </a:solidFill>
                </a:rPr>
                <a:t>100%</a:t>
              </a:r>
            </a:p>
          </p:txBody>
        </p:sp>
        <p:sp>
          <p:nvSpPr>
            <p:cNvPr id="75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2F1311"/>
                  </a:solidFill>
                </a:rPr>
                <a:t>67%</a:t>
              </a:r>
            </a:p>
          </p:txBody>
        </p:sp>
      </p:grpSp>
      <p:grpSp>
        <p:nvGrpSpPr>
          <p:cNvPr id="3078" name="IncorrectBarGroup"/>
          <p:cNvGrpSpPr>
            <a:grpSpLocks/>
          </p:cNvGrpSpPr>
          <p:nvPr/>
        </p:nvGrpSpPr>
        <p:grpSpPr bwMode="auto"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70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079" name="XLabelGroup"/>
          <p:cNvGrpSpPr>
            <a:grpSpLocks/>
          </p:cNvGrpSpPr>
          <p:nvPr/>
        </p:nvGrpSpPr>
        <p:grpSpPr bwMode="auto"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65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2F1311"/>
                  </a:solidFill>
                </a:rPr>
                <a:t>A*</a:t>
              </a:r>
            </a:p>
          </p:txBody>
        </p:sp>
        <p:sp>
          <p:nvSpPr>
            <p:cNvPr id="68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2F1311"/>
                  </a:solidFill>
                </a:rPr>
                <a:t>B*</a:t>
              </a:r>
            </a:p>
          </p:txBody>
        </p:sp>
        <p:sp>
          <p:nvSpPr>
            <p:cNvPr id="71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2F1311"/>
                  </a:solidFill>
                </a:rPr>
                <a:t>C</a:t>
              </a:r>
            </a:p>
          </p:txBody>
        </p:sp>
        <p:sp>
          <p:nvSpPr>
            <p:cNvPr id="74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2F1311"/>
                  </a:solidFill>
                </a:rPr>
                <a:t>D</a:t>
              </a:r>
            </a:p>
          </p:txBody>
        </p:sp>
        <p:sp>
          <p:nvSpPr>
            <p:cNvPr id="77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800">
                  <a:solidFill>
                    <a:srgbClr val="2F1311"/>
                  </a:solidFill>
                </a:rPr>
                <a:t>E</a:t>
              </a:r>
            </a:p>
          </p:txBody>
        </p:sp>
      </p:grpSp>
      <p:grpSp>
        <p:nvGrpSpPr>
          <p:cNvPr id="3080" name="AxisLineGroup"/>
          <p:cNvGrpSpPr>
            <a:grpSpLocks/>
          </p:cNvGrpSpPr>
          <p:nvPr/>
        </p:nvGrpSpPr>
        <p:grpSpPr bwMode="auto"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78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2F13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2F13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2F13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2F13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2F13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2F131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1" name="YLabelGroup"/>
          <p:cNvGrpSpPr>
            <a:grpSpLocks/>
          </p:cNvGrpSpPr>
          <p:nvPr/>
        </p:nvGrpSpPr>
        <p:grpSpPr bwMode="auto"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81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2F1311"/>
                  </a:solidFill>
                </a:rPr>
                <a:t>0</a:t>
              </a:r>
            </a:p>
          </p:txBody>
        </p:sp>
        <p:sp>
          <p:nvSpPr>
            <p:cNvPr id="83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2F1311"/>
                  </a:solidFill>
                </a:rPr>
                <a:t>1</a:t>
              </a:r>
            </a:p>
          </p:txBody>
        </p:sp>
        <p:sp>
          <p:nvSpPr>
            <p:cNvPr id="85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2F1311"/>
                  </a:solidFill>
                </a:rPr>
                <a:t>2</a:t>
              </a:r>
            </a:p>
          </p:txBody>
        </p:sp>
        <p:sp>
          <p:nvSpPr>
            <p:cNvPr id="87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>
                  <a:solidFill>
                    <a:srgbClr val="2F1311"/>
                  </a:solidFill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EF85CD6-44C4-4431-A574-59A8D7C9F7C9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C560F0C-940E-4759-815E-39BC369FC75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ages.google.com/imgres?imgurl=http://yoda.zoy.org/2002/01-06-Asakusa/01-Buddha-VS-Pigeon.jpg&amp;imgrefurl=http://yoda.zoy.org/2002/01-06-Asakusa/01-Buddha-VS-Pigeon.jpg.html&amp;h=1024&amp;w=751&amp;sz=257&amp;hl=en&amp;start=35&amp;tbnid=hZptdYzVYYcEvM:&amp;tbnh=150&amp;tbnw=110&amp;prev=/images?q=buddha&amp;start=18&amp;gbv=2&amp;ndsp=18&amp;hl=en&amp;safe=active&amp;sa=N" TargetMode="Externa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ages.google.com/imgres?imgurl=http://www.wisdom-tree.com/wtree1.jpg&amp;imgrefurl=http://www.wisdom-tree.com/&amp;h=650&amp;w=529&amp;sz=94&amp;hl=en&amp;start=17&amp;tbnid=1bMJT1_PnvUcxM:&amp;tbnh=137&amp;tbnw=111&amp;prev=/images?q=bodhi+tree&amp;gbv=2&amp;hl=en&amp;safe=active" TargetMode="Externa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obb.discoveryeducation.com/learn/player/3093fd0b-ea41-4f51-ae8c-ec6ba90666f1" TargetMode="Externa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obb.discoveryeducation.com/learn/player/014ba51d-0d14-4aac-b1af-7ccec115e0dc" TargetMode="Externa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bb.discoveryeducation.com/learn/player/095293ac-3489-4762-97c9-27ad3191fc17" TargetMode="External"/><Relationship Id="rId2" Type="http://schemas.openxmlformats.org/officeDocument/2006/relationships/hyperlink" Target="https://cobb.discoveryeducation.com/learn/player/cad5a2b4-acb7-47d7-ae1b-ce7226beb383" TargetMode="Externa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google.com/imgres?imgurl=http://www.dhirashanta.com/images/Pictures%20For%20Website/Wheel%20of%20Samsara.jpg&amp;imgrefurl=http://www.dhirashanta.com/hindu_resources.htm&amp;h=1094&amp;w=1085&amp;sz=283&amp;hl=en&amp;start=1&amp;tbnid=eChG19n6jUdrQM:&amp;tbnh=150&amp;tbnw=149&amp;prev=/images?q=hindu+reincarnation&amp;gbv=2&amp;hl=en" TargetMode="Externa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obb.discoveryeducation.com/learn/player/41804ec0-a81e-4bc7-a73d-3e8c78e03584" TargetMode="Externa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8305800" cy="1981200"/>
          </a:xfrm>
        </p:spPr>
        <p:txBody>
          <a:bodyPr/>
          <a:lstStyle/>
          <a:p>
            <a:r>
              <a:rPr lang="en-US" b="1" dirty="0" smtClean="0">
                <a:latin typeface="Papyrus" panose="03070502060502030205" pitchFamily="66" charset="0"/>
              </a:rPr>
              <a:t>Southern and Eastern Asia</a:t>
            </a:r>
            <a:br>
              <a:rPr lang="en-US" b="1" dirty="0" smtClean="0">
                <a:latin typeface="Papyrus" panose="03070502060502030205" pitchFamily="66" charset="0"/>
              </a:rPr>
            </a:br>
            <a:r>
              <a:rPr lang="en-US" b="1" dirty="0" smtClean="0">
                <a:latin typeface="Papyrus" panose="03070502060502030205" pitchFamily="66" charset="0"/>
              </a:rPr>
              <a:t>RELIGIONS</a:t>
            </a:r>
            <a:endParaRPr lang="en-US" b="1" dirty="0">
              <a:latin typeface="Papyrus" panose="03070502060502030205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38400"/>
            <a:ext cx="4038600" cy="4038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06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5486400" cy="83820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b="1" dirty="0" smtClean="0">
                <a:latin typeface="Papyrus" panose="03070502060502030205" pitchFamily="66" charset="0"/>
              </a:rPr>
              <a:t>Siddhartha Gautama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6248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Papyrus" panose="03070502060502030205" pitchFamily="66" charset="0"/>
              </a:rPr>
              <a:t>Born an Indian prince in 563 B.C. into the  warrior caste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Papyrus" panose="03070502060502030205" pitchFamily="66" charset="0"/>
              </a:rPr>
              <a:t>Led a life of luxury in his palace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Papyrus" panose="03070502060502030205" pitchFamily="66" charset="0"/>
              </a:rPr>
              <a:t>Never suffered or saw other people suffer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Papyrus" panose="03070502060502030205" pitchFamily="66" charset="0"/>
              </a:rPr>
              <a:t>One day he saw a sick man, an old man, and a dead man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Papyrus" panose="03070502060502030205" pitchFamily="66" charset="0"/>
              </a:rPr>
              <a:t>Bothered him greatly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Papyrus" panose="03070502060502030205" pitchFamily="66" charset="0"/>
              </a:rPr>
              <a:t>Lived without any comforts for six years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30724" name="Picture 9" descr="01-Buddha-VS-Pige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57400"/>
            <a:ext cx="21812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43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6172200" cy="4572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Papyrus" panose="03070502060502030205" pitchFamily="66" charset="0"/>
              </a:rPr>
              <a:t>Discovered the truth about life while meditating under a tree</a:t>
            </a:r>
          </a:p>
          <a:p>
            <a:pPr eaLnBrk="1" hangingPunct="1"/>
            <a:r>
              <a:rPr lang="en-US" dirty="0" smtClean="0">
                <a:latin typeface="Papyrus" panose="03070502060502030205" pitchFamily="66" charset="0"/>
              </a:rPr>
              <a:t>Became known as Buddha, the “enlightened one”</a:t>
            </a:r>
          </a:p>
          <a:p>
            <a:pPr eaLnBrk="1" hangingPunct="1"/>
            <a:r>
              <a:rPr lang="en-US" dirty="0" smtClean="0">
                <a:latin typeface="Papyrus" panose="03070502060502030205" pitchFamily="66" charset="0"/>
              </a:rPr>
              <a:t>Began to follow the “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Papyrus" panose="03070502060502030205" pitchFamily="66" charset="0"/>
              </a:rPr>
              <a:t>Middle Way</a:t>
            </a:r>
            <a:r>
              <a:rPr lang="en-US" dirty="0" smtClean="0">
                <a:latin typeface="Papyrus" panose="03070502060502030205" pitchFamily="66" charset="0"/>
              </a:rPr>
              <a:t>” – a life neither luxurious nor in poverty</a:t>
            </a:r>
          </a:p>
          <a:p>
            <a:pPr eaLnBrk="1" hangingPunct="1"/>
            <a:r>
              <a:rPr lang="en-US" dirty="0" smtClean="0">
                <a:latin typeface="Papyrus" panose="03070502060502030205" pitchFamily="66" charset="0"/>
              </a:rPr>
              <a:t>Rejected the Hindu caste system and the idea of a supreme being</a:t>
            </a:r>
          </a:p>
          <a:p>
            <a:pPr eaLnBrk="1" hangingPunct="1"/>
            <a:r>
              <a:rPr lang="en-US" dirty="0" smtClean="0">
                <a:latin typeface="Papyrus" panose="03070502060502030205" pitchFamily="66" charset="0"/>
              </a:rPr>
              <a:t>Spent the rest of his life teaching others how to reach enlightenment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Papyrus" panose="03070502060502030205" pitchFamily="66" charset="0"/>
              </a:rPr>
              <a:t>Buddhism…cont’d.</a:t>
            </a:r>
            <a:endParaRPr lang="en-US" b="1" dirty="0">
              <a:latin typeface="Papyrus" panose="03070502060502030205" pitchFamily="66" charset="0"/>
            </a:endParaRPr>
          </a:p>
        </p:txBody>
      </p:sp>
      <p:pic>
        <p:nvPicPr>
          <p:cNvPr id="19459" name="Picture 5" descr="wtree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668" y="838200"/>
            <a:ext cx="17383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7" descr="http://www.china.lu/texts_templates/pictures/photos-culture/siddhartha-gauta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124200"/>
            <a:ext cx="19240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75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5410200" cy="868362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smtClean="0">
                <a:latin typeface="Maiandra GD" pitchFamily="34" charset="0"/>
              </a:rPr>
              <a:t>Four Noble Truths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4196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dirty="0" smtClean="0">
                <a:latin typeface="Papyrus" panose="03070502060502030205" pitchFamily="66" charset="0"/>
              </a:rPr>
              <a:t>Life is suffering.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>
                <a:latin typeface="Papyrus" panose="03070502060502030205" pitchFamily="66" charset="0"/>
              </a:rPr>
              <a:t>The cause of suffering is people’s self-centered desires.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>
                <a:latin typeface="Papyrus" panose="03070502060502030205" pitchFamily="66" charset="0"/>
              </a:rPr>
              <a:t>The way to escape suffering is to get rid of self-centered desires.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>
                <a:latin typeface="Papyrus" panose="03070502060502030205" pitchFamily="66" charset="0"/>
              </a:rPr>
              <a:t>To get rid of desire, one must follow the Eightfold Path.</a:t>
            </a:r>
          </a:p>
        </p:txBody>
      </p:sp>
    </p:spTree>
    <p:extLst>
      <p:ext uri="{BB962C8B-B14F-4D97-AF65-F5344CB8AC3E}">
        <p14:creationId xmlns:p14="http://schemas.microsoft.com/office/powerpoint/2010/main" val="379471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1600200" y="152400"/>
            <a:ext cx="5943600" cy="7016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>
                <a:latin typeface="Maiandra GD" pitchFamily="34" charset="0"/>
              </a:rPr>
              <a:t>The Eightfold Path</a:t>
            </a:r>
          </a:p>
        </p:txBody>
      </p:sp>
      <p:pic>
        <p:nvPicPr>
          <p:cNvPr id="33795" name="Picture 6" descr="http://3.bp.blogspot.com/-JQs36kkZaHQ/TuHDpo_30LI/AAAAAAAAEvA/REs0tOOgens/s1600/8fold_pa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066800"/>
            <a:ext cx="51054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7391400" y="2133600"/>
            <a:ext cx="1017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Wisdom</a:t>
            </a: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7239000" y="4953000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Ethical Conduct</a:t>
            </a:r>
          </a:p>
        </p:txBody>
      </p:sp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96274" y="3129515"/>
            <a:ext cx="1928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Mental Discipline</a:t>
            </a:r>
          </a:p>
        </p:txBody>
      </p:sp>
      <p:sp>
        <p:nvSpPr>
          <p:cNvPr id="9" name="Left Arrow 8"/>
          <p:cNvSpPr/>
          <p:nvPr/>
        </p:nvSpPr>
        <p:spPr>
          <a:xfrm>
            <a:off x="6553200" y="2286000"/>
            <a:ext cx="6858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6705600" y="5105400"/>
            <a:ext cx="5334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133600" y="3429000"/>
            <a:ext cx="228600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Buddhism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cobb.discoveryeducation.com/learn/player/3093fd0b-ea41-4f51-ae8c-ec6ba90666f1</a:t>
            </a:r>
            <a:endParaRPr lang="en-US" dirty="0" smtClean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cobb.discoveryeducation.com/learn/player/3093fd0b-ea41-4f51-ae8c-ec6ba90666f1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100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latin typeface="Papyrus" panose="03070502060502030205" pitchFamily="66" charset="0"/>
              </a:rPr>
              <a:t>Shintoism</a:t>
            </a:r>
            <a:endParaRPr lang="en-US" dirty="0">
              <a:latin typeface="Papyrus" panose="03070502060502030205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953000" cy="5410200"/>
          </a:xfrm>
        </p:spPr>
        <p:txBody>
          <a:bodyPr/>
          <a:lstStyle/>
          <a:p>
            <a:r>
              <a:rPr lang="en-US" dirty="0" smtClean="0">
                <a:latin typeface="Papyrus" panose="03070502060502030205" pitchFamily="66" charset="0"/>
              </a:rPr>
              <a:t>Japanese religion means “way of the gods”</a:t>
            </a:r>
          </a:p>
          <a:p>
            <a:r>
              <a:rPr lang="en-US" dirty="0" smtClean="0">
                <a:latin typeface="Papyrus" panose="03070502060502030205" pitchFamily="66" charset="0"/>
              </a:rPr>
              <a:t>Belief in </a:t>
            </a:r>
            <a:r>
              <a:rPr lang="en-US" i="1" dirty="0" smtClean="0">
                <a:latin typeface="Papyrus" panose="03070502060502030205" pitchFamily="66" charset="0"/>
              </a:rPr>
              <a:t>Kami </a:t>
            </a:r>
          </a:p>
          <a:p>
            <a:pPr lvl="1"/>
            <a:r>
              <a:rPr lang="en-US" dirty="0">
                <a:latin typeface="Papyrus" panose="03070502060502030205" pitchFamily="66" charset="0"/>
              </a:rPr>
              <a:t>supernatural </a:t>
            </a:r>
            <a:r>
              <a:rPr lang="en-US" dirty="0" smtClean="0">
                <a:latin typeface="Papyrus" panose="03070502060502030205" pitchFamily="66" charset="0"/>
              </a:rPr>
              <a:t>beings that live in all things in nature</a:t>
            </a:r>
          </a:p>
          <a:p>
            <a:pPr lvl="1"/>
            <a:r>
              <a:rPr lang="en-US" dirty="0" smtClean="0">
                <a:latin typeface="Papyrus" panose="03070502060502030205" pitchFamily="66" charset="0"/>
              </a:rPr>
              <a:t>extremely close to everyday life</a:t>
            </a:r>
          </a:p>
          <a:p>
            <a:pPr lvl="1"/>
            <a:r>
              <a:rPr lang="en-US" dirty="0" smtClean="0">
                <a:latin typeface="Papyrus" panose="03070502060502030205" pitchFamily="66" charset="0"/>
              </a:rPr>
              <a:t>know each person’s needs and guide people’s decisions </a:t>
            </a:r>
          </a:p>
          <a:p>
            <a:r>
              <a:rPr lang="en-US" dirty="0" smtClean="0">
                <a:latin typeface="Papyrus" panose="03070502060502030205" pitchFamily="66" charset="0"/>
              </a:rPr>
              <a:t>No founder and no sacred text</a:t>
            </a:r>
          </a:p>
          <a:p>
            <a:r>
              <a:rPr lang="en-US" dirty="0">
                <a:latin typeface="Papyrus" panose="03070502060502030205" pitchFamily="66" charset="0"/>
              </a:rPr>
              <a:t>P</a:t>
            </a:r>
            <a:r>
              <a:rPr lang="en-US" dirty="0" smtClean="0">
                <a:latin typeface="Papyrus" panose="03070502060502030205" pitchFamily="66" charset="0"/>
              </a:rPr>
              <a:t>articipation through traditional rites and festivals in the shrines and at home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207" y="609600"/>
            <a:ext cx="1308785" cy="13382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33600"/>
            <a:ext cx="3352800" cy="176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4114800"/>
            <a:ext cx="3352800" cy="220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51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cobb.discoveryeducation.com/learn/player/014ba51d-0d14-4aac-b1af-7ccec115e0dc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Shintoism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074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pyrus" panose="03070502060502030205" pitchFamily="66" charset="0"/>
              </a:rPr>
              <a:t>Philosophy of Confucius (born 550 B.C.)</a:t>
            </a:r>
          </a:p>
          <a:p>
            <a:r>
              <a:rPr lang="en-US" dirty="0" smtClean="0">
                <a:latin typeface="Papyrus" panose="03070502060502030205" pitchFamily="66" charset="0"/>
              </a:rPr>
              <a:t>Country of Origin: China</a:t>
            </a:r>
          </a:p>
          <a:p>
            <a:r>
              <a:rPr lang="en-US" dirty="0" smtClean="0">
                <a:latin typeface="Papyrus" panose="03070502060502030205" pitchFamily="66" charset="0"/>
              </a:rPr>
              <a:t>Believed the key to peace was for people to behave with good character and virtue</a:t>
            </a:r>
          </a:p>
          <a:p>
            <a:r>
              <a:rPr lang="en-US" dirty="0" smtClean="0">
                <a:latin typeface="Papyrus" panose="03070502060502030205" pitchFamily="66" charset="0"/>
              </a:rPr>
              <a:t>5 important relationships</a:t>
            </a:r>
          </a:p>
          <a:p>
            <a:pPr lvl="1"/>
            <a:r>
              <a:rPr lang="en-US" dirty="0" smtClean="0">
                <a:latin typeface="Papyrus" panose="03070502060502030205" pitchFamily="66" charset="0"/>
              </a:rPr>
              <a:t>ruler and subject</a:t>
            </a:r>
          </a:p>
          <a:p>
            <a:pPr lvl="1"/>
            <a:r>
              <a:rPr lang="en-US" dirty="0" smtClean="0">
                <a:latin typeface="Papyrus" panose="03070502060502030205" pitchFamily="66" charset="0"/>
              </a:rPr>
              <a:t>parent and child</a:t>
            </a:r>
          </a:p>
          <a:p>
            <a:pPr lvl="1"/>
            <a:r>
              <a:rPr lang="en-US" dirty="0" smtClean="0">
                <a:latin typeface="Papyrus" panose="03070502060502030205" pitchFamily="66" charset="0"/>
              </a:rPr>
              <a:t>husband and wife</a:t>
            </a:r>
          </a:p>
          <a:p>
            <a:pPr lvl="1"/>
            <a:r>
              <a:rPr lang="en-US" dirty="0" smtClean="0">
                <a:latin typeface="Papyrus" panose="03070502060502030205" pitchFamily="66" charset="0"/>
              </a:rPr>
              <a:t>older sibling and younger sibling</a:t>
            </a:r>
          </a:p>
          <a:p>
            <a:pPr lvl="1"/>
            <a:r>
              <a:rPr lang="en-US" dirty="0" smtClean="0">
                <a:latin typeface="Papyrus" panose="03070502060502030205" pitchFamily="66" charset="0"/>
              </a:rPr>
              <a:t>friend and friend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Papyrus" panose="03070502060502030205" pitchFamily="66" charset="0"/>
              </a:rPr>
              <a:t>Confucianism</a:t>
            </a:r>
            <a:endParaRPr lang="en-US" b="1" dirty="0">
              <a:latin typeface="Papyrus" panose="03070502060502030205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894" y="762000"/>
            <a:ext cx="1066799" cy="114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48000"/>
            <a:ext cx="2324101" cy="2498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89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27685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pyrus" panose="03070502060502030205" pitchFamily="66" charset="0"/>
              </a:rPr>
              <a:t>The Four Books &amp; Five Classics</a:t>
            </a:r>
          </a:p>
          <a:p>
            <a:pPr lvl="1"/>
            <a:r>
              <a:rPr lang="en-US" dirty="0" smtClean="0">
                <a:latin typeface="Papyrus" panose="03070502060502030205" pitchFamily="66" charset="0"/>
              </a:rPr>
              <a:t>Includes writing of Confucius </a:t>
            </a:r>
          </a:p>
          <a:p>
            <a:r>
              <a:rPr lang="en-US" dirty="0" smtClean="0">
                <a:latin typeface="Papyrus" panose="03070502060502030205" pitchFamily="66" charset="0"/>
              </a:rPr>
              <a:t>Basic Beliefs: </a:t>
            </a:r>
          </a:p>
          <a:p>
            <a:pPr lvl="1"/>
            <a:r>
              <a:rPr lang="en-US" dirty="0" smtClean="0">
                <a:latin typeface="Papyrus" panose="03070502060502030205" pitchFamily="66" charset="0"/>
              </a:rPr>
              <a:t>Virtue</a:t>
            </a:r>
          </a:p>
          <a:p>
            <a:pPr lvl="1"/>
            <a:r>
              <a:rPr lang="en-US" dirty="0" smtClean="0">
                <a:latin typeface="Papyrus" panose="03070502060502030205" pitchFamily="66" charset="0"/>
              </a:rPr>
              <a:t>Honesty</a:t>
            </a:r>
          </a:p>
          <a:p>
            <a:pPr lvl="1"/>
            <a:r>
              <a:rPr lang="en-US" dirty="0" smtClean="0">
                <a:latin typeface="Papyrus" panose="03070502060502030205" pitchFamily="66" charset="0"/>
              </a:rPr>
              <a:t>Love of Family</a:t>
            </a:r>
          </a:p>
          <a:p>
            <a:pPr lvl="1"/>
            <a:r>
              <a:rPr lang="en-US" dirty="0" smtClean="0">
                <a:latin typeface="Papyrus" panose="03070502060502030205" pitchFamily="66" charset="0"/>
              </a:rPr>
              <a:t>Kindness to Others</a:t>
            </a:r>
          </a:p>
          <a:p>
            <a:pPr lvl="1"/>
            <a:r>
              <a:rPr lang="en-US" dirty="0" smtClean="0">
                <a:latin typeface="Papyrus" panose="03070502060502030205" pitchFamily="66" charset="0"/>
              </a:rPr>
              <a:t>Honest Work</a:t>
            </a:r>
          </a:p>
          <a:p>
            <a:pPr lvl="1"/>
            <a:r>
              <a:rPr lang="en-US" dirty="0" smtClean="0">
                <a:latin typeface="Papyrus" panose="03070502060502030205" pitchFamily="66" charset="0"/>
              </a:rPr>
              <a:t>Respect for the State (county/government)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Papyrus" panose="03070502060502030205" pitchFamily="66" charset="0"/>
              </a:rPr>
              <a:t>Confucianism</a:t>
            </a:r>
            <a:endParaRPr lang="en-US" b="1" dirty="0">
              <a:latin typeface="Papyrus" panose="03070502060502030205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54" y="503237"/>
            <a:ext cx="2620963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2590799"/>
            <a:ext cx="29527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800600"/>
            <a:ext cx="2540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83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cobb.discoveryeducation.com/learn/player/cad5a2b4-acb7-47d7-ae1b-ce7226beb383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cobb.discoveryeducation.com/learn/player/095293ac-3489-4762-97c9-27ad3191fc17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Confucianism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733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9"/>
            <a:ext cx="8229600" cy="639762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Papyrus" pitchFamily="66" charset="0"/>
              </a:rPr>
              <a:t>Hinduism</a:t>
            </a:r>
            <a:endParaRPr lang="en-US" sz="6000" dirty="0"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800600" cy="53340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Papyrus" panose="03070502060502030205" pitchFamily="66" charset="0"/>
              </a:rPr>
              <a:t>C</a:t>
            </a:r>
            <a:r>
              <a:rPr lang="en-US" sz="2400" dirty="0" smtClean="0">
                <a:latin typeface="Papyrus" panose="03070502060502030205" pitchFamily="66" charset="0"/>
              </a:rPr>
              <a:t>onsidered </a:t>
            </a:r>
            <a:r>
              <a:rPr lang="en-US" sz="2400" dirty="0">
                <a:latin typeface="Papyrus" panose="03070502060502030205" pitchFamily="66" charset="0"/>
              </a:rPr>
              <a:t>the world’s oldest living religion</a:t>
            </a:r>
          </a:p>
          <a:p>
            <a:r>
              <a:rPr lang="en-US" sz="2400" dirty="0">
                <a:latin typeface="Papyrus" panose="03070502060502030205" pitchFamily="66" charset="0"/>
              </a:rPr>
              <a:t>B</a:t>
            </a:r>
            <a:r>
              <a:rPr lang="en-US" sz="2400" dirty="0" smtClean="0">
                <a:latin typeface="Papyrus" panose="03070502060502030205" pitchFamily="66" charset="0"/>
              </a:rPr>
              <a:t>egan </a:t>
            </a:r>
            <a:r>
              <a:rPr lang="en-US" sz="2400" dirty="0">
                <a:latin typeface="Papyrus" panose="03070502060502030205" pitchFamily="66" charset="0"/>
              </a:rPr>
              <a:t>nearly 4000 years ago near the Indus River</a:t>
            </a:r>
          </a:p>
          <a:p>
            <a:r>
              <a:rPr lang="en-US" sz="2400" dirty="0">
                <a:latin typeface="Papyrus" panose="03070502060502030205" pitchFamily="66" charset="0"/>
              </a:rPr>
              <a:t>M</a:t>
            </a:r>
            <a:r>
              <a:rPr lang="en-US" sz="2400" dirty="0" smtClean="0">
                <a:latin typeface="Papyrus" panose="03070502060502030205" pitchFamily="66" charset="0"/>
              </a:rPr>
              <a:t>akes </a:t>
            </a:r>
            <a:r>
              <a:rPr lang="en-US" sz="2400" dirty="0">
                <a:latin typeface="Papyrus" panose="03070502060502030205" pitchFamily="66" charset="0"/>
              </a:rPr>
              <a:t>up more than 80% of India’s population </a:t>
            </a:r>
            <a:r>
              <a:rPr lang="en-US" sz="2400" dirty="0" smtClean="0">
                <a:latin typeface="Papyrus" panose="03070502060502030205" pitchFamily="66" charset="0"/>
              </a:rPr>
              <a:t>(over 900 </a:t>
            </a:r>
            <a:r>
              <a:rPr lang="en-US" sz="2400" dirty="0">
                <a:latin typeface="Papyrus" panose="03070502060502030205" pitchFamily="66" charset="0"/>
              </a:rPr>
              <a:t>million </a:t>
            </a:r>
            <a:r>
              <a:rPr lang="en-US" sz="2400" dirty="0" smtClean="0">
                <a:latin typeface="Papyrus" panose="03070502060502030205" pitchFamily="66" charset="0"/>
              </a:rPr>
              <a:t>followers globally)</a:t>
            </a:r>
          </a:p>
          <a:p>
            <a:r>
              <a:rPr lang="en-US" sz="2400" dirty="0" smtClean="0">
                <a:latin typeface="Papyrus" panose="03070502060502030205" pitchFamily="66" charset="0"/>
              </a:rPr>
              <a:t>Ganges River is considered sacred by Hindus</a:t>
            </a:r>
          </a:p>
          <a:p>
            <a:r>
              <a:rPr lang="en-US" sz="2400" dirty="0">
                <a:latin typeface="Papyrus" panose="03070502060502030205" pitchFamily="66" charset="0"/>
              </a:rPr>
              <a:t>H</a:t>
            </a:r>
            <a:r>
              <a:rPr lang="en-US" sz="2400" dirty="0" smtClean="0">
                <a:latin typeface="Papyrus" panose="03070502060502030205" pitchFamily="66" charset="0"/>
              </a:rPr>
              <a:t>as no founder, no single teacher, nor any prophets</a:t>
            </a:r>
          </a:p>
          <a:p>
            <a:r>
              <a:rPr lang="en-US" sz="2400" dirty="0">
                <a:latin typeface="Papyrus" panose="03070502060502030205" pitchFamily="66" charset="0"/>
              </a:rPr>
              <a:t>S</a:t>
            </a:r>
            <a:r>
              <a:rPr lang="en-US" sz="2400" dirty="0" smtClean="0">
                <a:latin typeface="Papyrus" panose="03070502060502030205" pitchFamily="66" charset="0"/>
              </a:rPr>
              <a:t>acred texts called the Vedas</a:t>
            </a:r>
            <a:endParaRPr lang="en-US" sz="2400" dirty="0">
              <a:latin typeface="Papyrus" panose="03070502060502030205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3000"/>
            <a:ext cx="1256332" cy="121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972" y="2895600"/>
            <a:ext cx="3906389" cy="259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09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37962"/>
            <a:ext cx="2514600" cy="250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608" y="2438400"/>
            <a:ext cx="2540000" cy="190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07987"/>
            <a:ext cx="2806124" cy="1908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20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413341"/>
              </p:ext>
            </p:extLst>
          </p:nvPr>
        </p:nvGraphicFramePr>
        <p:xfrm>
          <a:off x="152400" y="381000"/>
          <a:ext cx="8810219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Religion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Country</a:t>
                      </a:r>
                    </a:p>
                    <a:p>
                      <a:pPr algn="ctr"/>
                      <a:r>
                        <a:rPr lang="en-US" sz="1600" dirty="0" smtClean="0"/>
                        <a:t>of Origin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Founder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God</a:t>
                      </a:r>
                      <a:r>
                        <a:rPr lang="en-US" sz="1600" baseline="0" dirty="0" smtClean="0"/>
                        <a:t> or gods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Purpose in life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Afterlife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Worship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Sacred texts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Buddhism</a:t>
                      </a:r>
                      <a:endParaRPr lang="en-US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Confucianism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Daoism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Hinduism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Islam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Shintoism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77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 smtClean="0">
                <a:latin typeface="Papyrus" panose="03070502060502030205" pitchFamily="66" charset="0"/>
              </a:rPr>
              <a:t>Religions of Asia quick quiz</a:t>
            </a:r>
            <a:endParaRPr lang="en-US" b="1" dirty="0">
              <a:latin typeface="Papyrus" panose="03070502060502030205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5410200" cy="5410200"/>
          </a:xfrm>
          <a:ln>
            <a:solidFill>
              <a:schemeClr val="accent6"/>
            </a:solidFill>
          </a:ln>
        </p:spPr>
        <p:txBody>
          <a:bodyPr>
            <a:normAutofit fontScale="47500" lnSpcReduction="20000"/>
          </a:bodyPr>
          <a:lstStyle/>
          <a:p>
            <a:pPr marL="514350" indent="-514350">
              <a:lnSpc>
                <a:spcPct val="150000"/>
              </a:lnSpc>
              <a:buClr>
                <a:schemeClr val="tx1"/>
              </a:buClr>
              <a:buAutoNum type="arabicPeriod"/>
            </a:pPr>
            <a:r>
              <a:rPr lang="en-US" sz="4200" dirty="0" smtClean="0">
                <a:latin typeface="Papyrus" panose="03070502060502030205" pitchFamily="66" charset="0"/>
              </a:rPr>
              <a:t>The key to peace is through 5 important relationships.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AutoNum type="arabicPeriod"/>
            </a:pPr>
            <a:r>
              <a:rPr lang="en-US" sz="4200" dirty="0" smtClean="0">
                <a:latin typeface="Papyrus" panose="03070502060502030205" pitchFamily="66" charset="0"/>
              </a:rPr>
              <a:t>Monotheistic religion in which the people practice the 5 Pillars.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AutoNum type="arabicPeriod"/>
            </a:pPr>
            <a:r>
              <a:rPr lang="en-US" sz="4200" dirty="0" smtClean="0">
                <a:latin typeface="Papyrus" panose="03070502060502030205" pitchFamily="66" charset="0"/>
              </a:rPr>
              <a:t>Japanese religion in which the people believe in </a:t>
            </a:r>
            <a:r>
              <a:rPr lang="en-US" sz="4200" i="1" dirty="0" smtClean="0">
                <a:latin typeface="Papyrus" panose="03070502060502030205" pitchFamily="66" charset="0"/>
              </a:rPr>
              <a:t>Kami</a:t>
            </a:r>
            <a:r>
              <a:rPr lang="en-US" sz="4200" dirty="0" smtClean="0">
                <a:latin typeface="Papyrus" panose="03070502060502030205" pitchFamily="66" charset="0"/>
              </a:rPr>
              <a:t>.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AutoNum type="arabicPeriod"/>
            </a:pPr>
            <a:r>
              <a:rPr lang="en-US" sz="4200" dirty="0" smtClean="0">
                <a:latin typeface="Papyrus" panose="03070502060502030205" pitchFamily="66" charset="0"/>
              </a:rPr>
              <a:t>Religion that makes up over 80% of India’s population.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AutoNum type="arabicPeriod"/>
            </a:pPr>
            <a:r>
              <a:rPr lang="en-US" sz="4200" dirty="0" smtClean="0">
                <a:latin typeface="Papyrus" panose="03070502060502030205" pitchFamily="66" charset="0"/>
              </a:rPr>
              <a:t>Belief that one must follow the 4 Noble Truths in order to reach enlightenment.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AutoNum type="arabicPeriod"/>
            </a:pPr>
            <a:r>
              <a:rPr lang="en-US" sz="4200" dirty="0" smtClean="0">
                <a:latin typeface="Papyrus" panose="03070502060502030205" pitchFamily="66" charset="0"/>
              </a:rPr>
              <a:t>Yin and yang represent good and evil in nature.</a:t>
            </a:r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endParaRPr lang="en-US" sz="28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1219200"/>
            <a:ext cx="2993136" cy="5410200"/>
          </a:xfrm>
          <a:ln>
            <a:solidFill>
              <a:schemeClr val="accent6"/>
            </a:solidFill>
          </a:ln>
        </p:spPr>
        <p:txBody>
          <a:bodyPr>
            <a:normAutofit fontScale="47500" lnSpcReduction="20000"/>
          </a:bodyPr>
          <a:lstStyle/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sz="5100" dirty="0" smtClean="0">
                <a:latin typeface="Papyrus" panose="03070502060502030205" pitchFamily="66" charset="0"/>
              </a:rPr>
              <a:t>Hinduism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sz="5100" dirty="0" smtClean="0">
                <a:latin typeface="Papyrus" panose="03070502060502030205" pitchFamily="66" charset="0"/>
              </a:rPr>
              <a:t>Buddhism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sz="5100" dirty="0" smtClean="0">
                <a:latin typeface="Papyrus" panose="03070502060502030205" pitchFamily="66" charset="0"/>
              </a:rPr>
              <a:t>Islam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sz="5100" dirty="0" smtClean="0">
                <a:latin typeface="Papyrus" panose="03070502060502030205" pitchFamily="66" charset="0"/>
              </a:rPr>
              <a:t>Shintoism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sz="5100" dirty="0" smtClean="0">
                <a:latin typeface="Papyrus" panose="03070502060502030205" pitchFamily="66" charset="0"/>
              </a:rPr>
              <a:t>Confucianism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+mj-lt"/>
              <a:buAutoNum type="alphaUcPeriod"/>
            </a:pPr>
            <a:r>
              <a:rPr lang="en-US" sz="5100" dirty="0" smtClean="0">
                <a:latin typeface="Papyrus" panose="03070502060502030205" pitchFamily="66" charset="0"/>
              </a:rPr>
              <a:t>Daoism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70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144963"/>
          </a:xfrm>
        </p:spPr>
        <p:txBody>
          <a:bodyPr/>
          <a:lstStyle/>
          <a:p>
            <a:r>
              <a:rPr lang="en-US" sz="3400" dirty="0" smtClean="0">
                <a:latin typeface="Papyrus" panose="03070502060502030205" pitchFamily="66" charset="0"/>
              </a:rPr>
              <a:t>Brahma – the creator  </a:t>
            </a:r>
          </a:p>
          <a:p>
            <a:r>
              <a:rPr lang="en-US" sz="3400" dirty="0" smtClean="0">
                <a:latin typeface="Papyrus" panose="03070502060502030205" pitchFamily="66" charset="0"/>
              </a:rPr>
              <a:t>Vishnu – the protector/preserver</a:t>
            </a:r>
          </a:p>
          <a:p>
            <a:r>
              <a:rPr lang="en-US" sz="3400" dirty="0" smtClean="0">
                <a:latin typeface="Papyrus" panose="03070502060502030205" pitchFamily="66" charset="0"/>
              </a:rPr>
              <a:t>Shiva – the destroyer</a:t>
            </a:r>
          </a:p>
          <a:p>
            <a:pPr eaLnBrk="1" hangingPunct="1"/>
            <a:endParaRPr lang="en-US" sz="3600" dirty="0" smtClean="0">
              <a:latin typeface="Papyrus" pitchFamily="66" charset="0"/>
            </a:endParaRPr>
          </a:p>
          <a:p>
            <a:pPr eaLnBrk="1" hangingPunct="1"/>
            <a:endParaRPr lang="en-US" dirty="0" smtClean="0">
              <a:latin typeface="Papyrus" pitchFamily="66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latin typeface="Papyrus" panose="03070502060502030205" pitchFamily="66" charset="0"/>
              </a:rPr>
              <a:t>3 </a:t>
            </a:r>
            <a:r>
              <a:rPr lang="en-US" sz="4400" b="1" dirty="0" smtClean="0">
                <a:latin typeface="Papyrus" panose="03070502060502030205" pitchFamily="66" charset="0"/>
              </a:rPr>
              <a:t>Main </a:t>
            </a:r>
            <a:r>
              <a:rPr lang="en-US" sz="4400" b="1" dirty="0">
                <a:latin typeface="Papyrus" panose="03070502060502030205" pitchFamily="66" charset="0"/>
              </a:rPr>
              <a:t>G</a:t>
            </a:r>
            <a:r>
              <a:rPr lang="en-US" sz="4400" b="1" dirty="0" smtClean="0">
                <a:latin typeface="Papyrus" panose="03070502060502030205" pitchFamily="66" charset="0"/>
              </a:rPr>
              <a:t>ods</a:t>
            </a:r>
            <a:r>
              <a:rPr lang="en-US" sz="4400" b="1" dirty="0">
                <a:latin typeface="Papyrus" panose="03070502060502030205" pitchFamily="66" charset="0"/>
              </a:rPr>
              <a:t>:</a:t>
            </a:r>
          </a:p>
        </p:txBody>
      </p:sp>
      <p:pic>
        <p:nvPicPr>
          <p:cNvPr id="31748" name="Picture 5" descr="brah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33800"/>
            <a:ext cx="1828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 descr="vishnu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33800"/>
            <a:ext cx="195035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33800"/>
            <a:ext cx="1859636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16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Papyrus" pitchFamily="66" charset="0"/>
              </a:rPr>
              <a:t>Hindu beliefs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Papyrus" pitchFamily="66" charset="0"/>
              </a:rPr>
              <a:t>many gods and goddesses, but all are a part of one supreme being </a:t>
            </a:r>
            <a:r>
              <a:rPr lang="en-US" smtClean="0">
                <a:latin typeface="Papyrus" pitchFamily="66" charset="0"/>
              </a:rPr>
              <a:t>– Brahman</a:t>
            </a:r>
            <a:endParaRPr lang="en-US" dirty="0" smtClean="0">
              <a:latin typeface="Papyru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Papyrus" pitchFamily="66" charset="0"/>
              </a:rPr>
              <a:t>all life is holy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Papyrus" pitchFamily="66" charset="0"/>
              </a:rPr>
              <a:t>M</a:t>
            </a:r>
            <a:r>
              <a:rPr lang="en-US" dirty="0" smtClean="0">
                <a:latin typeface="Papyrus" pitchFamily="66" charset="0"/>
              </a:rPr>
              <a:t>ost devout Hindus are vegetarian or vegan, but in particular they will not eat meat from a cow.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Papyrus" pitchFamily="66" charset="0"/>
              </a:rPr>
              <a:t>C</a:t>
            </a:r>
            <a:r>
              <a:rPr lang="en-US" dirty="0" smtClean="0">
                <a:latin typeface="Papyrus" pitchFamily="66" charset="0"/>
              </a:rPr>
              <a:t>ows, monkeys, elephants, and snakes are sacred.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 smtClean="0">
              <a:latin typeface="Papyrus" pitchFamily="66" charset="0"/>
            </a:endParaRPr>
          </a:p>
        </p:txBody>
      </p:sp>
      <p:pic>
        <p:nvPicPr>
          <p:cNvPr id="34820" name="Picture 7" descr="A white cow relaxing in the shade of a red w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046" y="4010577"/>
            <a:ext cx="2209800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12" descr="sacred-cow-on-main-tourist-stre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416" y="4010577"/>
            <a:ext cx="25717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Rectangle 13"/>
          <p:cNvSpPr>
            <a:spLocks noChangeArrowheads="1"/>
          </p:cNvSpPr>
          <p:nvPr/>
        </p:nvSpPr>
        <p:spPr bwMode="auto">
          <a:xfrm>
            <a:off x="483243" y="5715000"/>
            <a:ext cx="845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dirty="0"/>
              <a:t>Sacred cows are allowed to wander wherever they like, even through busy traffic. </a:t>
            </a:r>
          </a:p>
        </p:txBody>
      </p:sp>
    </p:spTree>
    <p:extLst>
      <p:ext uri="{BB962C8B-B14F-4D97-AF65-F5344CB8AC3E}">
        <p14:creationId xmlns:p14="http://schemas.microsoft.com/office/powerpoint/2010/main" val="11866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81000" y="533400"/>
            <a:ext cx="8229600" cy="5562600"/>
          </a:xfrm>
        </p:spPr>
        <p:txBody>
          <a:bodyPr/>
          <a:lstStyle/>
          <a:p>
            <a:r>
              <a:rPr lang="en-US" dirty="0">
                <a:latin typeface="Papyrus" pitchFamily="66" charset="0"/>
              </a:rPr>
              <a:t>W</a:t>
            </a:r>
            <a:r>
              <a:rPr lang="en-US" dirty="0" smtClean="0">
                <a:latin typeface="Papyrus" pitchFamily="66" charset="0"/>
              </a:rPr>
              <a:t>orship </a:t>
            </a:r>
            <a:r>
              <a:rPr lang="en-US" dirty="0">
                <a:latin typeface="Papyrus" pitchFamily="66" charset="0"/>
              </a:rPr>
              <a:t>is done individually at temple or at a shrine at home</a:t>
            </a:r>
          </a:p>
          <a:p>
            <a:pPr lvl="1"/>
            <a:r>
              <a:rPr lang="en-US" dirty="0">
                <a:latin typeface="Papyrus" pitchFamily="66" charset="0"/>
              </a:rPr>
              <a:t>F</a:t>
            </a:r>
            <a:r>
              <a:rPr lang="en-US" dirty="0" smtClean="0">
                <a:latin typeface="Papyrus" pitchFamily="66" charset="0"/>
              </a:rPr>
              <a:t>amilies </a:t>
            </a:r>
            <a:r>
              <a:rPr lang="en-US" dirty="0">
                <a:latin typeface="Papyrus" pitchFamily="66" charset="0"/>
              </a:rPr>
              <a:t>may worship together</a:t>
            </a:r>
          </a:p>
          <a:p>
            <a:pPr lvl="1"/>
            <a:r>
              <a:rPr lang="en-US" dirty="0">
                <a:latin typeface="Papyrus" pitchFamily="66" charset="0"/>
              </a:rPr>
              <a:t>V</a:t>
            </a:r>
            <a:r>
              <a:rPr lang="en-US" dirty="0" smtClean="0">
                <a:latin typeface="Papyrus" pitchFamily="66" charset="0"/>
              </a:rPr>
              <a:t>arious </a:t>
            </a:r>
            <a:r>
              <a:rPr lang="en-US" dirty="0">
                <a:latin typeface="Papyrus" pitchFamily="66" charset="0"/>
              </a:rPr>
              <a:t>gods are worshipped depending on needs, day of the week, family tradition, </a:t>
            </a:r>
            <a:r>
              <a:rPr lang="en-US" dirty="0" smtClean="0">
                <a:latin typeface="Papyrus" pitchFamily="66" charset="0"/>
              </a:rPr>
              <a:t>etc.</a:t>
            </a:r>
            <a:endParaRPr lang="en-US" dirty="0">
              <a:latin typeface="Papyrus" pitchFamily="66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9" descr="temp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59" y="2895600"/>
            <a:ext cx="4501836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725" y="2895600"/>
            <a:ext cx="2510067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49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pyrus" pitchFamily="66" charset="0"/>
              </a:rPr>
              <a:t>Reincarnation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Papyrus" pitchFamily="66" charset="0"/>
              </a:rPr>
              <a:t> the idea that after death a person’s soul is reborn into a different body </a:t>
            </a:r>
          </a:p>
          <a:p>
            <a:pPr lvl="1" eaLnBrk="1" hangingPunct="1"/>
            <a:r>
              <a:rPr lang="en-US" dirty="0" smtClean="0">
                <a:latin typeface="Papyrus" pitchFamily="66" charset="0"/>
              </a:rPr>
              <a:t>depending on how a person lived (karma), rebirth may return that person in a higher or lower caste or as an animal</a:t>
            </a:r>
          </a:p>
          <a:p>
            <a:pPr lvl="1" eaLnBrk="1" hangingPunct="1"/>
            <a:r>
              <a:rPr lang="en-US" dirty="0" smtClean="0">
                <a:latin typeface="Papyrus" pitchFamily="66" charset="0"/>
              </a:rPr>
              <a:t>cycle of death, rebirth, life continues until perfection is reached (moksha)</a:t>
            </a:r>
          </a:p>
          <a:p>
            <a:pPr lvl="1" eaLnBrk="1" hangingPunct="1">
              <a:buFontTx/>
              <a:buNone/>
            </a:pPr>
            <a:endParaRPr lang="en-US" dirty="0" smtClean="0">
              <a:latin typeface="Papyrus" pitchFamily="66" charset="0"/>
            </a:endParaRPr>
          </a:p>
          <a:p>
            <a:pPr eaLnBrk="1" hangingPunct="1"/>
            <a:endParaRPr lang="en-US" dirty="0" smtClean="0"/>
          </a:p>
        </p:txBody>
      </p:sp>
      <p:pic>
        <p:nvPicPr>
          <p:cNvPr id="36868" name="Picture 5" descr="Wheel%2520of%2520Samsar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423" y="4724400"/>
            <a:ext cx="14192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6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pyrus" pitchFamily="66" charset="0"/>
              </a:rPr>
              <a:t>The Caste System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Papyrus" pitchFamily="66" charset="0"/>
              </a:rPr>
              <a:t>inherited social class</a:t>
            </a:r>
          </a:p>
          <a:p>
            <a:pPr eaLnBrk="1" hangingPunct="1"/>
            <a:r>
              <a:rPr lang="en-US" dirty="0" smtClean="0">
                <a:latin typeface="Papyrus" pitchFamily="66" charset="0"/>
              </a:rPr>
              <a:t>determines job, marriage, friends</a:t>
            </a:r>
          </a:p>
          <a:p>
            <a:pPr eaLnBrk="1" hangingPunct="1"/>
            <a:r>
              <a:rPr lang="en-US" dirty="0" smtClean="0">
                <a:latin typeface="Papyrus" pitchFamily="66" charset="0"/>
              </a:rPr>
              <a:t>less important today</a:t>
            </a:r>
          </a:p>
          <a:p>
            <a:pPr eaLnBrk="1" hangingPunct="1"/>
            <a:r>
              <a:rPr lang="en-US" dirty="0" smtClean="0">
                <a:latin typeface="Papyrus" pitchFamily="66" charset="0"/>
              </a:rPr>
              <a:t>4 main castes:</a:t>
            </a:r>
          </a:p>
          <a:p>
            <a:pPr eaLnBrk="1" hangingPunct="1">
              <a:buFontTx/>
              <a:buNone/>
            </a:pPr>
            <a:endParaRPr lang="en-US" dirty="0" smtClean="0">
              <a:latin typeface="Papyrus" pitchFamily="66" charset="0"/>
            </a:endParaRPr>
          </a:p>
        </p:txBody>
      </p:sp>
      <p:pic>
        <p:nvPicPr>
          <p:cNvPr id="37892" name="Picture 5" descr="ca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9" y="685800"/>
            <a:ext cx="5968093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17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cobb.discoveryeducation.com/learn/player/41804ec0-a81e-4bc7-a73d-3e8c78e03584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Hinduism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217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274638"/>
            <a:ext cx="7848600" cy="792162"/>
          </a:xfrm>
        </p:spPr>
        <p:txBody>
          <a:bodyPr/>
          <a:lstStyle/>
          <a:p>
            <a:r>
              <a:rPr lang="en-US" b="1" dirty="0" smtClean="0">
                <a:latin typeface="Papyrus" panose="03070502060502030205" pitchFamily="66" charset="0"/>
              </a:rPr>
              <a:t>Buddhism</a:t>
            </a:r>
            <a:endParaRPr lang="en-US" b="1" dirty="0">
              <a:latin typeface="Papyrus" panose="03070502060502030205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80999" y="1219200"/>
            <a:ext cx="5486401" cy="548640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>
                <a:latin typeface="Papyrus" panose="03070502060502030205" pitchFamily="66" charset="0"/>
              </a:rPr>
              <a:t>Karma and reincarnation are key beliefs.</a:t>
            </a:r>
          </a:p>
          <a:p>
            <a:pPr lvl="1"/>
            <a:r>
              <a:rPr lang="en-US" dirty="0">
                <a:latin typeface="Papyrus" panose="03070502060502030205" pitchFamily="66" charset="0"/>
              </a:rPr>
              <a:t>Good karma puts one closer to enlightenment while bad karma causes more suffering.</a:t>
            </a:r>
          </a:p>
          <a:p>
            <a:pPr lvl="1"/>
            <a:r>
              <a:rPr lang="en-US" dirty="0">
                <a:latin typeface="Papyrus" panose="03070502060502030205" pitchFamily="66" charset="0"/>
              </a:rPr>
              <a:t>Cycle of reincarnation is broken when one reaches enlightenment, called </a:t>
            </a:r>
            <a:r>
              <a:rPr lang="en-US" i="1" dirty="0">
                <a:solidFill>
                  <a:srgbClr val="FFFFFF"/>
                </a:solidFill>
                <a:latin typeface="Papyrus" panose="03070502060502030205" pitchFamily="66" charset="0"/>
              </a:rPr>
              <a:t>nirvana</a:t>
            </a:r>
            <a:r>
              <a:rPr lang="en-US" dirty="0">
                <a:latin typeface="Papyrus" panose="03070502060502030205" pitchFamily="66" charset="0"/>
              </a:rPr>
              <a:t>.</a:t>
            </a:r>
          </a:p>
          <a:p>
            <a:r>
              <a:rPr lang="en-US" sz="2800" dirty="0">
                <a:latin typeface="Papyrus" panose="03070502060502030205" pitchFamily="66" charset="0"/>
              </a:rPr>
              <a:t>Buddha is not a god, but a teacher.</a:t>
            </a:r>
          </a:p>
          <a:p>
            <a:r>
              <a:rPr lang="en-US" sz="2800" dirty="0">
                <a:latin typeface="Papyrus" panose="03070502060502030205" pitchFamily="66" charset="0"/>
              </a:rPr>
              <a:t>Buddhism teaches compassion and tolerance for all living </a:t>
            </a:r>
            <a:r>
              <a:rPr lang="en-US" sz="2800" dirty="0" smtClean="0">
                <a:latin typeface="Papyrus" panose="03070502060502030205" pitchFamily="66" charset="0"/>
              </a:rPr>
              <a:t>things </a:t>
            </a:r>
            <a:r>
              <a:rPr lang="en-US" sz="2800" dirty="0">
                <a:latin typeface="Papyrus" panose="03070502060502030205" pitchFamily="66" charset="0"/>
              </a:rPr>
              <a:t>which is why many Buddhists are vegetarians.</a:t>
            </a:r>
          </a:p>
          <a:p>
            <a:r>
              <a:rPr lang="en-US" sz="2800" dirty="0">
                <a:latin typeface="Papyrus" panose="03070502060502030205" pitchFamily="66" charset="0"/>
              </a:rPr>
              <a:t>Very peaceful way of life; no wars to be fought in the name of </a:t>
            </a:r>
            <a:r>
              <a:rPr lang="en-US" sz="2800" dirty="0" smtClean="0">
                <a:latin typeface="Papyrus" panose="03070502060502030205" pitchFamily="66" charset="0"/>
              </a:rPr>
              <a:t>Buddhism</a:t>
            </a:r>
          </a:p>
          <a:p>
            <a:r>
              <a:rPr lang="en-US" sz="2800" dirty="0" smtClean="0">
                <a:latin typeface="Papyrus" panose="03070502060502030205" pitchFamily="66" charset="0"/>
              </a:rPr>
              <a:t>Text: The Tripitaka</a:t>
            </a:r>
          </a:p>
          <a:p>
            <a:pPr lvl="1"/>
            <a:r>
              <a:rPr lang="en-US" sz="2600" dirty="0" smtClean="0">
                <a:latin typeface="Papyrus" panose="03070502060502030205" pitchFamily="66" charset="0"/>
              </a:rPr>
              <a:t>Contains the collected teachings of Buddha</a:t>
            </a:r>
            <a:endParaRPr lang="en-US" sz="2600" dirty="0">
              <a:latin typeface="Papyrus" panose="03070502060502030205" pitchFamily="66" charset="0"/>
            </a:endParaRP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33400"/>
            <a:ext cx="1295399" cy="1295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942618"/>
            <a:ext cx="184785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95800"/>
            <a:ext cx="2819400" cy="211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77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Kimono">
  <a:themeElements>
    <a:clrScheme name="Kimono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Kimon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QuestionMaster">
  <a:themeElements>
    <a:clrScheme name="Kimono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Kimon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RespondGraphMaster">
  <a:themeElements>
    <a:clrScheme name="Kimono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Kimon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11850</TotalTime>
  <Words>768</Words>
  <Application>Microsoft Office PowerPoint</Application>
  <PresentationFormat>On-screen Show (4:3)</PresentationFormat>
  <Paragraphs>136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Constantia</vt:lpstr>
      <vt:lpstr>Maiandra GD</vt:lpstr>
      <vt:lpstr>Papyrus</vt:lpstr>
      <vt:lpstr>Wingdings 2</vt:lpstr>
      <vt:lpstr>Kimono</vt:lpstr>
      <vt:lpstr>iRespondQuestionMaster</vt:lpstr>
      <vt:lpstr>iRespondGraphMaster</vt:lpstr>
      <vt:lpstr>Paper</vt:lpstr>
      <vt:lpstr>Southern and Eastern Asia RELIGIONS</vt:lpstr>
      <vt:lpstr>Hinduism</vt:lpstr>
      <vt:lpstr>3 Main Gods:</vt:lpstr>
      <vt:lpstr>Hindu beliefs</vt:lpstr>
      <vt:lpstr>PowerPoint Presentation</vt:lpstr>
      <vt:lpstr>Reincarnation</vt:lpstr>
      <vt:lpstr>The Caste System</vt:lpstr>
      <vt:lpstr>Hinduism Video</vt:lpstr>
      <vt:lpstr>Buddhism</vt:lpstr>
      <vt:lpstr>Siddhartha Gautama</vt:lpstr>
      <vt:lpstr>Buddhism…cont’d.</vt:lpstr>
      <vt:lpstr>Four Noble Truths</vt:lpstr>
      <vt:lpstr>PowerPoint Presentation</vt:lpstr>
      <vt:lpstr>Buddhism Video</vt:lpstr>
      <vt:lpstr>Shintoism</vt:lpstr>
      <vt:lpstr>Shintoism Video</vt:lpstr>
      <vt:lpstr>Confucianism</vt:lpstr>
      <vt:lpstr>Confucianism</vt:lpstr>
      <vt:lpstr>Confucianism Video</vt:lpstr>
      <vt:lpstr>PowerPoint Presentation</vt:lpstr>
      <vt:lpstr>PowerPoint Presentation</vt:lpstr>
      <vt:lpstr>Religions of Asia quick quiz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Southern and Eastern Asia RELIGIONS</dc:title>
  <dc:creator>Lori Cuppari</dc:creator>
  <cp:lastModifiedBy>Lauren Puckett</cp:lastModifiedBy>
  <cp:revision>66</cp:revision>
  <cp:lastPrinted>2015-03-24T13:10:45Z</cp:lastPrinted>
  <dcterms:created xsi:type="dcterms:W3CDTF">2013-03-25T17:21:37Z</dcterms:created>
  <dcterms:modified xsi:type="dcterms:W3CDTF">2019-03-11T15:05:43Z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AutoReflect">
    <vt:bool>false</vt:bool>
  </property>
  <property fmtid="{D5CDD505-2E9C-101B-9397-08002B2CF9AE}" pid="5" name="KeepGraph">
    <vt:bool>false</vt:bool>
  </property>
</Properties>
</file>