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9C251C-6690-46CD-9E0B-2481824E309F}" type="datetimeFigureOut">
              <a:rPr lang="en-US" smtClean="0">
                <a:solidFill>
                  <a:prstClr val="black">
                    <a:tint val="75000"/>
                  </a:prstClr>
                </a:solidFill>
              </a:rPr>
              <a:pPr/>
              <a:t>11/19/2015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F4AF75D-0018-421A-A19A-2BB22C36CC85}" type="slidenum">
              <a:rPr lang="en-US" smtClean="0">
                <a:solidFill>
                  <a:srgbClr val="E84C22"/>
                </a:solidFill>
              </a:rPr>
              <a:pPr/>
              <a:t>‹#›</a:t>
            </a:fld>
            <a:endParaRPr lang="en-US">
              <a:solidFill>
                <a:srgbClr val="E84C22"/>
              </a:solidFill>
            </a:endParaRPr>
          </a:p>
        </p:txBody>
      </p:sp>
    </p:spTree>
    <p:extLst>
      <p:ext uri="{BB962C8B-B14F-4D97-AF65-F5344CB8AC3E}">
        <p14:creationId xmlns:p14="http://schemas.microsoft.com/office/powerpoint/2010/main" val="4256529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9C251C-6690-46CD-9E0B-2481824E309F}" type="datetimeFigureOut">
              <a:rPr lang="en-US" smtClean="0">
                <a:solidFill>
                  <a:prstClr val="black">
                    <a:tint val="75000"/>
                  </a:prstClr>
                </a:solidFill>
              </a:rPr>
              <a:pPr/>
              <a:t>11/19/2015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F4AF75D-0018-421A-A19A-2BB22C36CC85}" type="slidenum">
              <a:rPr lang="en-US" smtClean="0">
                <a:solidFill>
                  <a:srgbClr val="E84C22"/>
                </a:solidFill>
              </a:rPr>
              <a:pPr/>
              <a:t>‹#›</a:t>
            </a:fld>
            <a:endParaRPr lang="en-US">
              <a:solidFill>
                <a:srgbClr val="E84C22"/>
              </a:solidFill>
            </a:endParaRPr>
          </a:p>
        </p:txBody>
      </p:sp>
    </p:spTree>
    <p:extLst>
      <p:ext uri="{BB962C8B-B14F-4D97-AF65-F5344CB8AC3E}">
        <p14:creationId xmlns:p14="http://schemas.microsoft.com/office/powerpoint/2010/main" val="3723197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9C251C-6690-46CD-9E0B-2481824E309F}" type="datetimeFigureOut">
              <a:rPr lang="en-US" smtClean="0">
                <a:solidFill>
                  <a:prstClr val="black">
                    <a:tint val="75000"/>
                  </a:prstClr>
                </a:solidFill>
              </a:rPr>
              <a:pPr/>
              <a:t>11/19/2015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F4AF75D-0018-421A-A19A-2BB22C36CC85}" type="slidenum">
              <a:rPr lang="en-US" smtClean="0">
                <a:solidFill>
                  <a:srgbClr val="E84C22"/>
                </a:solidFill>
              </a:rPr>
              <a:pPr/>
              <a:t>‹#›</a:t>
            </a:fld>
            <a:endParaRPr lang="en-US">
              <a:solidFill>
                <a:srgbClr val="E84C22"/>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E84C22">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E84C22">
                    <a:lumMod val="60000"/>
                    <a:lumOff val="40000"/>
                  </a:srgbClr>
                </a:solidFill>
                <a:latin typeface="Arial"/>
              </a:rPr>
              <a:t>”</a:t>
            </a:r>
            <a:endParaRPr lang="en-US" dirty="0">
              <a:solidFill>
                <a:srgbClr val="E84C22">
                  <a:lumMod val="60000"/>
                  <a:lumOff val="40000"/>
                </a:srgbClr>
              </a:solidFill>
              <a:latin typeface="Arial"/>
            </a:endParaRPr>
          </a:p>
        </p:txBody>
      </p:sp>
    </p:spTree>
    <p:extLst>
      <p:ext uri="{BB962C8B-B14F-4D97-AF65-F5344CB8AC3E}">
        <p14:creationId xmlns:p14="http://schemas.microsoft.com/office/powerpoint/2010/main" val="87595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9C251C-6690-46CD-9E0B-2481824E309F}" type="datetimeFigureOut">
              <a:rPr lang="en-US" smtClean="0">
                <a:solidFill>
                  <a:prstClr val="black">
                    <a:tint val="75000"/>
                  </a:prstClr>
                </a:solidFill>
              </a:rPr>
              <a:pPr/>
              <a:t>11/19/2015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F4AF75D-0018-421A-A19A-2BB22C36CC85}" type="slidenum">
              <a:rPr lang="en-US" smtClean="0">
                <a:solidFill>
                  <a:srgbClr val="E84C22"/>
                </a:solidFill>
              </a:rPr>
              <a:pPr/>
              <a:t>‹#›</a:t>
            </a:fld>
            <a:endParaRPr lang="en-US">
              <a:solidFill>
                <a:srgbClr val="E84C22"/>
              </a:solidFill>
            </a:endParaRPr>
          </a:p>
        </p:txBody>
      </p:sp>
    </p:spTree>
    <p:extLst>
      <p:ext uri="{BB962C8B-B14F-4D97-AF65-F5344CB8AC3E}">
        <p14:creationId xmlns:p14="http://schemas.microsoft.com/office/powerpoint/2010/main" val="1766863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9C251C-6690-46CD-9E0B-2481824E309F}" type="datetimeFigureOut">
              <a:rPr lang="en-US" smtClean="0">
                <a:solidFill>
                  <a:prstClr val="black">
                    <a:tint val="75000"/>
                  </a:prstClr>
                </a:solidFill>
              </a:rPr>
              <a:pPr/>
              <a:t>11/19/2015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F4AF75D-0018-421A-A19A-2BB22C36CC85}" type="slidenum">
              <a:rPr lang="en-US" smtClean="0">
                <a:solidFill>
                  <a:srgbClr val="E84C22"/>
                </a:solidFill>
              </a:rPr>
              <a:pPr/>
              <a:t>‹#›</a:t>
            </a:fld>
            <a:endParaRPr lang="en-US">
              <a:solidFill>
                <a:srgbClr val="E84C22"/>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E84C22">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E84C22">
                    <a:lumMod val="60000"/>
                    <a:lumOff val="40000"/>
                  </a:srgbClr>
                </a:solidFill>
                <a:latin typeface="Arial"/>
              </a:rPr>
              <a:t>”</a:t>
            </a:r>
          </a:p>
        </p:txBody>
      </p:sp>
    </p:spTree>
    <p:extLst>
      <p:ext uri="{BB962C8B-B14F-4D97-AF65-F5344CB8AC3E}">
        <p14:creationId xmlns:p14="http://schemas.microsoft.com/office/powerpoint/2010/main" val="40624734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9C251C-6690-46CD-9E0B-2481824E309F}" type="datetimeFigureOut">
              <a:rPr lang="en-US" smtClean="0">
                <a:solidFill>
                  <a:prstClr val="black">
                    <a:tint val="75000"/>
                  </a:prstClr>
                </a:solidFill>
              </a:rPr>
              <a:pPr/>
              <a:t>11/19/2015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F4AF75D-0018-421A-A19A-2BB22C36CC85}" type="slidenum">
              <a:rPr lang="en-US" smtClean="0">
                <a:solidFill>
                  <a:srgbClr val="E84C22"/>
                </a:solidFill>
              </a:rPr>
              <a:pPr/>
              <a:t>‹#›</a:t>
            </a:fld>
            <a:endParaRPr lang="en-US">
              <a:solidFill>
                <a:srgbClr val="E84C22"/>
              </a:solidFill>
            </a:endParaRPr>
          </a:p>
        </p:txBody>
      </p:sp>
    </p:spTree>
    <p:extLst>
      <p:ext uri="{BB962C8B-B14F-4D97-AF65-F5344CB8AC3E}">
        <p14:creationId xmlns:p14="http://schemas.microsoft.com/office/powerpoint/2010/main" val="4056283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9C251C-6690-46CD-9E0B-2481824E309F}" type="datetimeFigureOut">
              <a:rPr lang="en-US" smtClean="0">
                <a:solidFill>
                  <a:prstClr val="black">
                    <a:tint val="75000"/>
                  </a:prstClr>
                </a:solidFill>
              </a:rPr>
              <a:pPr/>
              <a:t>11/19/2015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F4AF75D-0018-421A-A19A-2BB22C36CC85}" type="slidenum">
              <a:rPr lang="en-US" smtClean="0">
                <a:solidFill>
                  <a:srgbClr val="E84C22"/>
                </a:solidFill>
              </a:rPr>
              <a:pPr/>
              <a:t>‹#›</a:t>
            </a:fld>
            <a:endParaRPr lang="en-US">
              <a:solidFill>
                <a:srgbClr val="E84C22"/>
              </a:solidFill>
            </a:endParaRPr>
          </a:p>
        </p:txBody>
      </p:sp>
    </p:spTree>
    <p:extLst>
      <p:ext uri="{BB962C8B-B14F-4D97-AF65-F5344CB8AC3E}">
        <p14:creationId xmlns:p14="http://schemas.microsoft.com/office/powerpoint/2010/main" val="1730929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9C251C-6690-46CD-9E0B-2481824E309F}" type="datetimeFigureOut">
              <a:rPr lang="en-US" smtClean="0">
                <a:solidFill>
                  <a:prstClr val="black">
                    <a:tint val="75000"/>
                  </a:prstClr>
                </a:solidFill>
              </a:rPr>
              <a:pPr/>
              <a:t>11/19/2015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F4AF75D-0018-421A-A19A-2BB22C36CC85}" type="slidenum">
              <a:rPr lang="en-US" smtClean="0">
                <a:solidFill>
                  <a:srgbClr val="E84C22"/>
                </a:solidFill>
              </a:rPr>
              <a:pPr/>
              <a:t>‹#›</a:t>
            </a:fld>
            <a:endParaRPr lang="en-US">
              <a:solidFill>
                <a:srgbClr val="E84C22"/>
              </a:solidFill>
            </a:endParaRPr>
          </a:p>
        </p:txBody>
      </p:sp>
    </p:spTree>
    <p:extLst>
      <p:ext uri="{BB962C8B-B14F-4D97-AF65-F5344CB8AC3E}">
        <p14:creationId xmlns:p14="http://schemas.microsoft.com/office/powerpoint/2010/main" val="446107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9C251C-6690-46CD-9E0B-2481824E309F}" type="datetimeFigureOut">
              <a:rPr lang="en-US" smtClean="0">
                <a:solidFill>
                  <a:prstClr val="black">
                    <a:tint val="75000"/>
                  </a:prstClr>
                </a:solidFill>
              </a:rPr>
              <a:pPr/>
              <a:t>11/19/2015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F4AF75D-0018-421A-A19A-2BB22C36CC85}" type="slidenum">
              <a:rPr lang="en-US" smtClean="0">
                <a:solidFill>
                  <a:srgbClr val="E84C22"/>
                </a:solidFill>
              </a:rPr>
              <a:pPr/>
              <a:t>‹#›</a:t>
            </a:fld>
            <a:endParaRPr lang="en-US">
              <a:solidFill>
                <a:srgbClr val="E84C22"/>
              </a:solidFill>
            </a:endParaRPr>
          </a:p>
        </p:txBody>
      </p:sp>
    </p:spTree>
    <p:extLst>
      <p:ext uri="{BB962C8B-B14F-4D97-AF65-F5344CB8AC3E}">
        <p14:creationId xmlns:p14="http://schemas.microsoft.com/office/powerpoint/2010/main" val="1534244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9C251C-6690-46CD-9E0B-2481824E309F}" type="datetimeFigureOut">
              <a:rPr lang="en-US" smtClean="0">
                <a:solidFill>
                  <a:prstClr val="black">
                    <a:tint val="75000"/>
                  </a:prstClr>
                </a:solidFill>
              </a:rPr>
              <a:pPr/>
              <a:t>11/19/2015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F4AF75D-0018-421A-A19A-2BB22C36CC85}" type="slidenum">
              <a:rPr lang="en-US" smtClean="0">
                <a:solidFill>
                  <a:srgbClr val="E84C22"/>
                </a:solidFill>
              </a:rPr>
              <a:pPr/>
              <a:t>‹#›</a:t>
            </a:fld>
            <a:endParaRPr lang="en-US">
              <a:solidFill>
                <a:srgbClr val="E84C22"/>
              </a:solidFill>
            </a:endParaRPr>
          </a:p>
        </p:txBody>
      </p:sp>
    </p:spTree>
    <p:extLst>
      <p:ext uri="{BB962C8B-B14F-4D97-AF65-F5344CB8AC3E}">
        <p14:creationId xmlns:p14="http://schemas.microsoft.com/office/powerpoint/2010/main" val="383366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9C251C-6690-46CD-9E0B-2481824E309F}" type="datetimeFigureOut">
              <a:rPr lang="en-US" smtClean="0">
                <a:solidFill>
                  <a:prstClr val="black">
                    <a:tint val="75000"/>
                  </a:prstClr>
                </a:solidFill>
              </a:rPr>
              <a:pPr/>
              <a:t>11/19/2015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F4AF75D-0018-421A-A19A-2BB22C36CC85}" type="slidenum">
              <a:rPr lang="en-US" smtClean="0">
                <a:solidFill>
                  <a:srgbClr val="E84C22"/>
                </a:solidFill>
              </a:rPr>
              <a:pPr/>
              <a:t>‹#›</a:t>
            </a:fld>
            <a:endParaRPr lang="en-US">
              <a:solidFill>
                <a:srgbClr val="E84C22"/>
              </a:solidFill>
            </a:endParaRPr>
          </a:p>
        </p:txBody>
      </p:sp>
    </p:spTree>
    <p:extLst>
      <p:ext uri="{BB962C8B-B14F-4D97-AF65-F5344CB8AC3E}">
        <p14:creationId xmlns:p14="http://schemas.microsoft.com/office/powerpoint/2010/main" val="2980584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9C251C-6690-46CD-9E0B-2481824E309F}" type="datetimeFigureOut">
              <a:rPr lang="en-US" smtClean="0">
                <a:solidFill>
                  <a:prstClr val="black">
                    <a:tint val="75000"/>
                  </a:prstClr>
                </a:solidFill>
              </a:rPr>
              <a:pPr/>
              <a:t>11/19/2015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F4AF75D-0018-421A-A19A-2BB22C36CC85}" type="slidenum">
              <a:rPr lang="en-US" smtClean="0">
                <a:solidFill>
                  <a:srgbClr val="E84C22"/>
                </a:solidFill>
              </a:rPr>
              <a:pPr/>
              <a:t>‹#›</a:t>
            </a:fld>
            <a:endParaRPr lang="en-US">
              <a:solidFill>
                <a:srgbClr val="E84C22"/>
              </a:solidFill>
            </a:endParaRPr>
          </a:p>
        </p:txBody>
      </p:sp>
    </p:spTree>
    <p:extLst>
      <p:ext uri="{BB962C8B-B14F-4D97-AF65-F5344CB8AC3E}">
        <p14:creationId xmlns:p14="http://schemas.microsoft.com/office/powerpoint/2010/main" val="947115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9C251C-6690-46CD-9E0B-2481824E309F}" type="datetimeFigureOut">
              <a:rPr lang="en-US" smtClean="0">
                <a:solidFill>
                  <a:prstClr val="black">
                    <a:tint val="75000"/>
                  </a:prstClr>
                </a:solidFill>
              </a:rPr>
              <a:pPr/>
              <a:t>11/19/2015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F4AF75D-0018-421A-A19A-2BB22C36CC85}" type="slidenum">
              <a:rPr lang="en-US" smtClean="0">
                <a:solidFill>
                  <a:srgbClr val="E84C22"/>
                </a:solidFill>
              </a:rPr>
              <a:pPr/>
              <a:t>‹#›</a:t>
            </a:fld>
            <a:endParaRPr lang="en-US">
              <a:solidFill>
                <a:srgbClr val="E84C22"/>
              </a:solidFill>
            </a:endParaRPr>
          </a:p>
        </p:txBody>
      </p:sp>
    </p:spTree>
    <p:extLst>
      <p:ext uri="{BB962C8B-B14F-4D97-AF65-F5344CB8AC3E}">
        <p14:creationId xmlns:p14="http://schemas.microsoft.com/office/powerpoint/2010/main" val="1568978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9C251C-6690-46CD-9E0B-2481824E309F}" type="datetimeFigureOut">
              <a:rPr lang="en-US" smtClean="0">
                <a:solidFill>
                  <a:prstClr val="black">
                    <a:tint val="75000"/>
                  </a:prstClr>
                </a:solidFill>
              </a:rPr>
              <a:pPr/>
              <a:t>11/19/2015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F4AF75D-0018-421A-A19A-2BB22C36CC85}" type="slidenum">
              <a:rPr lang="en-US" smtClean="0">
                <a:solidFill>
                  <a:srgbClr val="E84C22"/>
                </a:solidFill>
              </a:rPr>
              <a:pPr/>
              <a:t>‹#›</a:t>
            </a:fld>
            <a:endParaRPr lang="en-US">
              <a:solidFill>
                <a:srgbClr val="E84C22"/>
              </a:solidFill>
            </a:endParaRPr>
          </a:p>
        </p:txBody>
      </p:sp>
    </p:spTree>
    <p:extLst>
      <p:ext uri="{BB962C8B-B14F-4D97-AF65-F5344CB8AC3E}">
        <p14:creationId xmlns:p14="http://schemas.microsoft.com/office/powerpoint/2010/main" val="2486104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9C251C-6690-46CD-9E0B-2481824E309F}" type="datetimeFigureOut">
              <a:rPr lang="en-US" smtClean="0">
                <a:solidFill>
                  <a:prstClr val="black">
                    <a:tint val="75000"/>
                  </a:prstClr>
                </a:solidFill>
              </a:rPr>
              <a:pPr/>
              <a:t>11/19/2015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F4AF75D-0018-421A-A19A-2BB22C36CC85}" type="slidenum">
              <a:rPr lang="en-US" smtClean="0">
                <a:solidFill>
                  <a:srgbClr val="E84C22"/>
                </a:solidFill>
              </a:rPr>
              <a:pPr/>
              <a:t>‹#›</a:t>
            </a:fld>
            <a:endParaRPr lang="en-US">
              <a:solidFill>
                <a:srgbClr val="E84C22"/>
              </a:solidFill>
            </a:endParaRPr>
          </a:p>
        </p:txBody>
      </p:sp>
    </p:spTree>
    <p:extLst>
      <p:ext uri="{BB962C8B-B14F-4D97-AF65-F5344CB8AC3E}">
        <p14:creationId xmlns:p14="http://schemas.microsoft.com/office/powerpoint/2010/main" val="3381694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9C251C-6690-46CD-9E0B-2481824E309F}" type="datetimeFigureOut">
              <a:rPr lang="en-US" smtClean="0">
                <a:solidFill>
                  <a:prstClr val="black">
                    <a:tint val="75000"/>
                  </a:prstClr>
                </a:solidFill>
              </a:rPr>
              <a:pPr/>
              <a:t>11/19/2015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F4AF75D-0018-421A-A19A-2BB22C36CC85}" type="slidenum">
              <a:rPr lang="en-US" smtClean="0">
                <a:solidFill>
                  <a:srgbClr val="E84C22"/>
                </a:solidFill>
              </a:rPr>
              <a:pPr/>
              <a:t>‹#›</a:t>
            </a:fld>
            <a:endParaRPr lang="en-US">
              <a:solidFill>
                <a:srgbClr val="E84C22"/>
              </a:solidFill>
            </a:endParaRPr>
          </a:p>
        </p:txBody>
      </p:sp>
    </p:spTree>
    <p:extLst>
      <p:ext uri="{BB962C8B-B14F-4D97-AF65-F5344CB8AC3E}">
        <p14:creationId xmlns:p14="http://schemas.microsoft.com/office/powerpoint/2010/main" val="3920219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B9C251C-6690-46CD-9E0B-2481824E309F}" type="datetimeFigureOut">
              <a:rPr lang="en-US" smtClean="0">
                <a:solidFill>
                  <a:prstClr val="black">
                    <a:tint val="75000"/>
                  </a:prstClr>
                </a:solidFill>
              </a:rPr>
              <a:pPr/>
              <a:t>11/19/2015</a:t>
            </a:fld>
            <a:endParaRPr lang="en-US">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F4AF75D-0018-421A-A19A-2BB22C36CC85}" type="slidenum">
              <a:rPr lang="en-US" smtClean="0">
                <a:solidFill>
                  <a:srgbClr val="E84C22"/>
                </a:solidFill>
              </a:rPr>
              <a:pPr/>
              <a:t>‹#›</a:t>
            </a:fld>
            <a:endParaRPr lang="en-US">
              <a:solidFill>
                <a:srgbClr val="E84C22"/>
              </a:solidFill>
            </a:endParaRPr>
          </a:p>
        </p:txBody>
      </p:sp>
    </p:spTree>
    <p:extLst>
      <p:ext uri="{BB962C8B-B14F-4D97-AF65-F5344CB8AC3E}">
        <p14:creationId xmlns:p14="http://schemas.microsoft.com/office/powerpoint/2010/main" val="23215270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Treaty of Versailles Web Quest Answers </a:t>
            </a:r>
            <a:endParaRPr lang="en-US" dirty="0"/>
          </a:p>
        </p:txBody>
      </p:sp>
      <p:sp>
        <p:nvSpPr>
          <p:cNvPr id="13" name="Content Placeholder 12"/>
          <p:cNvSpPr>
            <a:spLocks noGrp="1"/>
          </p:cNvSpPr>
          <p:nvPr>
            <p:ph idx="1"/>
          </p:nvPr>
        </p:nvSpPr>
        <p:spPr>
          <a:xfrm>
            <a:off x="677333" y="1414733"/>
            <a:ext cx="10778545" cy="5124090"/>
          </a:xfrm>
        </p:spPr>
        <p:txBody>
          <a:bodyPr>
            <a:normAutofit/>
          </a:bodyPr>
          <a:lstStyle/>
          <a:p>
            <a:pPr marL="0" indent="0">
              <a:buNone/>
            </a:pPr>
            <a:r>
              <a:rPr lang="en-US" sz="2400" dirty="0" smtClean="0"/>
              <a:t>8. Germany was angry.  They felt they were treated unfairly.  They hated the war guilt clause blaming and the financial penalties.  German citizens felt they were being punished for what the German government did b/c the government declared war not the people.</a:t>
            </a:r>
          </a:p>
          <a:p>
            <a:pPr marL="0" indent="0">
              <a:buNone/>
            </a:pPr>
            <a:endParaRPr lang="en-US" sz="2400" dirty="0"/>
          </a:p>
          <a:p>
            <a:pPr marL="0" indent="0">
              <a:buNone/>
            </a:pPr>
            <a:r>
              <a:rPr lang="en-US" sz="2400" dirty="0" smtClean="0"/>
              <a:t>9. Germany tried to pay reparations, but eventually could not afford to pay.  The allies eventually reduced reparations.  Refusal to pay happened when Hitler came to power.</a:t>
            </a:r>
          </a:p>
          <a:p>
            <a:pPr marL="0" indent="0">
              <a:buNone/>
            </a:pPr>
            <a:endParaRPr lang="en-US" sz="2400" dirty="0"/>
          </a:p>
          <a:p>
            <a:pPr marL="0" indent="0">
              <a:buNone/>
            </a:pPr>
            <a:r>
              <a:rPr lang="en-US" sz="2400" dirty="0" smtClean="0"/>
              <a:t>10. Germany was devastated economically b/c of the money they had to pay and the land they lost.  They were also humiliated from the “war guilt clause” and the inability to create a large military.</a:t>
            </a:r>
          </a:p>
        </p:txBody>
      </p:sp>
    </p:spTree>
    <p:extLst>
      <p:ext uri="{BB962C8B-B14F-4D97-AF65-F5344CB8AC3E}">
        <p14:creationId xmlns:p14="http://schemas.microsoft.com/office/powerpoint/2010/main" val="1371431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Treaty of Versailles Web Quest Answers </a:t>
            </a:r>
            <a:endParaRPr lang="en-US" dirty="0"/>
          </a:p>
        </p:txBody>
      </p:sp>
      <p:sp>
        <p:nvSpPr>
          <p:cNvPr id="13" name="Content Placeholder 12"/>
          <p:cNvSpPr>
            <a:spLocks noGrp="1"/>
          </p:cNvSpPr>
          <p:nvPr>
            <p:ph idx="1"/>
          </p:nvPr>
        </p:nvSpPr>
        <p:spPr>
          <a:xfrm>
            <a:off x="677333" y="1414733"/>
            <a:ext cx="10778545" cy="5124090"/>
          </a:xfrm>
        </p:spPr>
        <p:txBody>
          <a:bodyPr>
            <a:normAutofit/>
          </a:bodyPr>
          <a:lstStyle/>
          <a:p>
            <a:pPr marL="0" indent="0">
              <a:buNone/>
            </a:pPr>
            <a:r>
              <a:rPr lang="en-US" sz="2400" dirty="0" smtClean="0"/>
              <a:t>7. Territorial: Germany lost territories in Europe as well as all its colonies</a:t>
            </a:r>
          </a:p>
          <a:p>
            <a:pPr marL="0" indent="0">
              <a:buNone/>
            </a:pPr>
            <a:r>
              <a:rPr lang="en-US" sz="2400" dirty="0" smtClean="0"/>
              <a:t>Military: army was limited to 100,000 soldiers, not allowed tanks, not allowed to have an air force, Rhineland needed to be demilitarized.</a:t>
            </a:r>
          </a:p>
          <a:p>
            <a:pPr marL="0" indent="0">
              <a:buNone/>
            </a:pPr>
            <a:r>
              <a:rPr lang="en-US" sz="2400" dirty="0" smtClean="0"/>
              <a:t>Financial: loss of vital industrial territory did not help the effort to rebuild, financial penalties linked to reparations, the Allies wanted to bankrupt Germany.</a:t>
            </a:r>
          </a:p>
          <a:p>
            <a:pPr marL="0" indent="0">
              <a:buNone/>
            </a:pPr>
            <a:r>
              <a:rPr lang="en-US" sz="2400" dirty="0" smtClean="0"/>
              <a:t>General: accept guilt for the war (“war guilt clause”), pay reparations for damaged caused by the war, create the League of Nations</a:t>
            </a:r>
          </a:p>
        </p:txBody>
      </p:sp>
    </p:spTree>
    <p:extLst>
      <p:ext uri="{BB962C8B-B14F-4D97-AF65-F5344CB8AC3E}">
        <p14:creationId xmlns:p14="http://schemas.microsoft.com/office/powerpoint/2010/main" val="4003213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Treaty of Versailles Web Quest Answers </a:t>
            </a:r>
            <a:endParaRPr lang="en-US" dirty="0"/>
          </a:p>
        </p:txBody>
      </p:sp>
      <p:sp>
        <p:nvSpPr>
          <p:cNvPr id="13" name="Content Placeholder 12"/>
          <p:cNvSpPr>
            <a:spLocks noGrp="1"/>
          </p:cNvSpPr>
          <p:nvPr>
            <p:ph idx="1"/>
          </p:nvPr>
        </p:nvSpPr>
        <p:spPr>
          <a:xfrm>
            <a:off x="677333" y="1414733"/>
            <a:ext cx="10778545" cy="5124090"/>
          </a:xfrm>
        </p:spPr>
        <p:txBody>
          <a:bodyPr>
            <a:normAutofit/>
          </a:bodyPr>
          <a:lstStyle/>
          <a:p>
            <a:pPr marL="0" indent="0">
              <a:buNone/>
            </a:pPr>
            <a:r>
              <a:rPr lang="en-US" sz="2400" dirty="0" smtClean="0"/>
              <a:t>7. Territorial: Germany lost territories in Europe as well as all its colonies</a:t>
            </a:r>
          </a:p>
          <a:p>
            <a:pPr marL="0" indent="0">
              <a:buNone/>
            </a:pPr>
            <a:r>
              <a:rPr lang="en-US" sz="2400" dirty="0" smtClean="0"/>
              <a:t>Military: army was limited to 100,000 soldiers, not allowed tanks, not allowed to have an air force, Rhineland needed to be demilitarized.</a:t>
            </a:r>
          </a:p>
          <a:p>
            <a:pPr marL="0" indent="0">
              <a:buNone/>
            </a:pPr>
            <a:r>
              <a:rPr lang="en-US" sz="2400" dirty="0" smtClean="0"/>
              <a:t>Financial: loss of vital industrial territory did not help the effort to rebuild, financial penalties linked to reparations, the Allies wanted to bankrupt Germany.</a:t>
            </a:r>
          </a:p>
          <a:p>
            <a:pPr marL="0" indent="0">
              <a:buNone/>
            </a:pPr>
            <a:r>
              <a:rPr lang="en-US" sz="2400" dirty="0" smtClean="0"/>
              <a:t>General: accept guilt for the war (“war guilt clause”), pay reparations for damaged caused by the war, create the League of Nations</a:t>
            </a:r>
          </a:p>
        </p:txBody>
      </p:sp>
    </p:spTree>
    <p:extLst>
      <p:ext uri="{BB962C8B-B14F-4D97-AF65-F5344CB8AC3E}">
        <p14:creationId xmlns:p14="http://schemas.microsoft.com/office/powerpoint/2010/main" val="3543803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Treaty of Versailles Web Quest Answers </a:t>
            </a:r>
            <a:endParaRPr lang="en-US" dirty="0"/>
          </a:p>
        </p:txBody>
      </p:sp>
      <p:sp>
        <p:nvSpPr>
          <p:cNvPr id="13" name="Content Placeholder 12"/>
          <p:cNvSpPr>
            <a:spLocks noGrp="1"/>
          </p:cNvSpPr>
          <p:nvPr>
            <p:ph idx="1"/>
          </p:nvPr>
        </p:nvSpPr>
        <p:spPr>
          <a:xfrm>
            <a:off x="677333" y="1414733"/>
            <a:ext cx="10778545" cy="5124090"/>
          </a:xfrm>
        </p:spPr>
        <p:txBody>
          <a:bodyPr>
            <a:noAutofit/>
          </a:bodyPr>
          <a:lstStyle/>
          <a:p>
            <a:pPr marL="0" indent="0">
              <a:buNone/>
            </a:pPr>
            <a:r>
              <a:rPr lang="en-US" sz="2200" dirty="0" smtClean="0"/>
              <a:t>4. Britain: British public was after revenge and George was afraid of the rise of communism &amp; a rebuilt Germany could better withstand the spread of communism.  He did not want to come across to soft for fear of being kicked out of office.</a:t>
            </a:r>
          </a:p>
          <a:p>
            <a:pPr marL="0" indent="0">
              <a:buNone/>
            </a:pPr>
            <a:r>
              <a:rPr lang="en-US" sz="2200" dirty="0" smtClean="0"/>
              <a:t>France: Germany should be brought to its knees so it could never start a war again.</a:t>
            </a:r>
          </a:p>
          <a:p>
            <a:pPr marL="0" indent="0">
              <a:buNone/>
            </a:pPr>
            <a:r>
              <a:rPr lang="en-US" sz="2200" dirty="0" smtClean="0"/>
              <a:t>America: Fourteen Points on how peace could be achieved because he was shocked that a civilized nation could create so much devastation.</a:t>
            </a:r>
          </a:p>
          <a:p>
            <a:pPr marL="0" indent="0">
              <a:buNone/>
            </a:pPr>
            <a:endParaRPr lang="en-US" sz="2200" dirty="0"/>
          </a:p>
          <a:p>
            <a:pPr marL="0" indent="0">
              <a:buNone/>
            </a:pPr>
            <a:r>
              <a:rPr lang="en-US" sz="2200" dirty="0" smtClean="0"/>
              <a:t>5. Italy should have fought with Germany &amp; Austria b/c she signed the Triple Alliance, but changed her mind and joined Britain &amp; France.  Italy also did not have a big part in the war.</a:t>
            </a:r>
          </a:p>
          <a:p>
            <a:pPr marL="0" indent="0">
              <a:buNone/>
            </a:pPr>
            <a:endParaRPr lang="en-US" sz="2200" dirty="0"/>
          </a:p>
          <a:p>
            <a:pPr marL="0" indent="0">
              <a:buNone/>
            </a:pPr>
            <a:r>
              <a:rPr lang="en-US" sz="2200" dirty="0" smtClean="0"/>
              <a:t>6. To prevent further conflicts from starting another war and to keep world peace.</a:t>
            </a:r>
          </a:p>
        </p:txBody>
      </p:sp>
    </p:spTree>
    <p:extLst>
      <p:ext uri="{BB962C8B-B14F-4D97-AF65-F5344CB8AC3E}">
        <p14:creationId xmlns:p14="http://schemas.microsoft.com/office/powerpoint/2010/main" val="2904280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Treaty of Versailles Web Quest Answers </a:t>
            </a:r>
            <a:endParaRPr lang="en-US" dirty="0"/>
          </a:p>
        </p:txBody>
      </p:sp>
      <p:sp>
        <p:nvSpPr>
          <p:cNvPr id="13" name="Content Placeholder 12"/>
          <p:cNvSpPr>
            <a:spLocks noGrp="1"/>
          </p:cNvSpPr>
          <p:nvPr>
            <p:ph idx="1"/>
          </p:nvPr>
        </p:nvSpPr>
        <p:spPr>
          <a:xfrm>
            <a:off x="677333" y="1414733"/>
            <a:ext cx="10778545" cy="5124090"/>
          </a:xfrm>
        </p:spPr>
        <p:txBody>
          <a:bodyPr>
            <a:normAutofit/>
          </a:bodyPr>
          <a:lstStyle/>
          <a:p>
            <a:pPr>
              <a:buAutoNum type="arabicPeriod"/>
            </a:pPr>
            <a:r>
              <a:rPr lang="en-US" sz="2400" dirty="0" smtClean="0"/>
              <a:t>Versailles Palace near Paris between Germany &amp; the Allies</a:t>
            </a:r>
          </a:p>
          <a:p>
            <a:pPr marL="457200" lvl="1" indent="0">
              <a:buNone/>
            </a:pPr>
            <a:r>
              <a:rPr lang="en-US" sz="2400" dirty="0" smtClean="0"/>
              <a:t>Because of its size – there were a lot of people attending</a:t>
            </a:r>
          </a:p>
          <a:p>
            <a:pPr>
              <a:buAutoNum type="arabicPeriod"/>
            </a:pPr>
            <a:r>
              <a:rPr lang="en-US" sz="2400" dirty="0" smtClean="0"/>
              <a:t>Death toll = 8.5 million; millions more wounded</a:t>
            </a:r>
          </a:p>
          <a:p>
            <a:pPr marL="457200" lvl="1" indent="0">
              <a:buNone/>
            </a:pPr>
            <a:r>
              <a:rPr lang="en-US" sz="2400" dirty="0" smtClean="0"/>
              <a:t>750,000 French homes destroyed </a:t>
            </a:r>
          </a:p>
          <a:p>
            <a:pPr marL="457200" lvl="1" indent="0">
              <a:buNone/>
            </a:pPr>
            <a:r>
              <a:rPr lang="en-US" sz="2400" dirty="0" smtClean="0"/>
              <a:t>The allies were in no mood to be charitable to the defeated nations &amp; Germany was held responsible for the war &amp; its consequences.</a:t>
            </a:r>
          </a:p>
          <a:p>
            <a:pPr>
              <a:buAutoNum type="arabicPeriod"/>
            </a:pPr>
            <a:r>
              <a:rPr lang="en-US" sz="2400" dirty="0" smtClean="0"/>
              <a:t>David Lloyd George of Britain</a:t>
            </a:r>
          </a:p>
          <a:p>
            <a:pPr marL="457200" lvl="1" indent="0">
              <a:buNone/>
            </a:pPr>
            <a:r>
              <a:rPr lang="en-US" sz="2400" dirty="0" smtClean="0"/>
              <a:t>Clemenceau of France</a:t>
            </a:r>
          </a:p>
          <a:p>
            <a:pPr marL="457200" lvl="1" indent="0">
              <a:buNone/>
            </a:pPr>
            <a:r>
              <a:rPr lang="en-US" sz="2400" dirty="0" smtClean="0"/>
              <a:t>Woodrow Wilson of America</a:t>
            </a:r>
          </a:p>
        </p:txBody>
      </p:sp>
    </p:spTree>
    <p:extLst>
      <p:ext uri="{BB962C8B-B14F-4D97-AF65-F5344CB8AC3E}">
        <p14:creationId xmlns:p14="http://schemas.microsoft.com/office/powerpoint/2010/main" val="1821993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0</TotalTime>
  <Words>557</Words>
  <Application>Microsoft Office PowerPoint</Application>
  <PresentationFormat>Widescreen</PresentationFormat>
  <Paragraphs>33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Trebuchet MS</vt:lpstr>
      <vt:lpstr>Wingdings 3</vt:lpstr>
      <vt:lpstr>Facet</vt:lpstr>
      <vt:lpstr>Treaty of Versailles Web Quest Answers </vt:lpstr>
      <vt:lpstr>Treaty of Versailles Web Quest Answers </vt:lpstr>
      <vt:lpstr>Treaty of Versailles Web Quest Answers </vt:lpstr>
      <vt:lpstr>Treaty of Versailles Web Quest Answers </vt:lpstr>
      <vt:lpstr>Treaty of Versailles Web Quest Answers </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Treaty of Versailles Web Quest Answers </dc:title>
  <dc:creator>Lauren Puckett</dc:creator>
  <cp:lastModifiedBy>Lauren Puckett</cp:lastModifiedBy>
  <cp:revision>1</cp:revision>
  <dcterms:created xsi:type="dcterms:W3CDTF">2015-11-19T21:29:53Z</dcterms:created>
  <dcterms:modified xsi:type="dcterms:W3CDTF">2015-11-19T21:30:00Z</dcterms:modified>
</cp:coreProperties>
</file>