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8" r:id="rId14"/>
    <p:sldId id="274" r:id="rId15"/>
    <p:sldId id="269" r:id="rId16"/>
    <p:sldId id="275" r:id="rId17"/>
    <p:sldId id="270" r:id="rId18"/>
    <p:sldId id="276" r:id="rId19"/>
    <p:sldId id="277" r:id="rId20"/>
    <p:sldId id="278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" y="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9AB2F-432D-45B8-9B2C-7159EBCDA954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F41D-C314-4E56-AAF3-23AABE19B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7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icicles grow, but cannot reproduce</a:t>
            </a:r>
            <a:r>
              <a:rPr lang="en-US" baseline="0" dirty="0" smtClean="0"/>
              <a:t> or 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7F41D-C314-4E56-AAF3-23AABE19BE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D049F8-EB22-4147-9112-4DA8832B2622}" type="datetimeFigureOut">
              <a:rPr lang="en-US" smtClean="0"/>
              <a:pPr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3422E4-4735-494F-901D-9B01627A20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o.org/docrep/field/003/AB736E/AB736E01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Characteristics of 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6. Living things maintain a stable internal environment.</a:t>
            </a:r>
          </a:p>
          <a:p>
            <a:r>
              <a:rPr lang="en-US" dirty="0" smtClean="0"/>
              <a:t>All organisms need to keep their internal environment relatively stable, even when external conditions change dramatically.</a:t>
            </a:r>
          </a:p>
          <a:p>
            <a:r>
              <a:rPr lang="en-US" dirty="0" smtClean="0"/>
              <a:t>This is called HOMEOSTASIS</a:t>
            </a:r>
            <a:endParaRPr lang="en-US" dirty="0"/>
          </a:p>
        </p:txBody>
      </p:sp>
      <p:pic>
        <p:nvPicPr>
          <p:cNvPr id="21506" name="Picture 2" descr="http://vle.havant.ac.uk/Biology_web/images/homeost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38200"/>
            <a:ext cx="5048250" cy="5048250"/>
          </a:xfrm>
          <a:prstGeom prst="rect">
            <a:avLst/>
          </a:prstGeom>
          <a:noFill/>
        </p:spPr>
      </p:pic>
      <p:pic>
        <p:nvPicPr>
          <p:cNvPr id="21508" name="Picture 4" descr="http://i.thisislondon.co.uk/i/pix/2008/02/zebra_415x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6439593" cy="4267200"/>
          </a:xfrm>
          <a:prstGeom prst="rect">
            <a:avLst/>
          </a:prstGeom>
          <a:noFill/>
        </p:spPr>
      </p:pic>
      <p:pic>
        <p:nvPicPr>
          <p:cNvPr id="21510" name="Picture 6" descr="Thermal%20Pic%206.jpg"/>
          <p:cNvPicPr>
            <a:picLocks noChangeAspect="1" noChangeArrowheads="1"/>
          </p:cNvPicPr>
          <p:nvPr/>
        </p:nvPicPr>
        <p:blipFill>
          <a:blip r:embed="rId4" cstate="print"/>
          <a:srcRect r="50641"/>
          <a:stretch>
            <a:fillRect/>
          </a:stretch>
        </p:blipFill>
        <p:spPr bwMode="auto">
          <a:xfrm>
            <a:off x="2590800" y="914400"/>
            <a:ext cx="6019800" cy="4268584"/>
          </a:xfrm>
          <a:prstGeom prst="rect">
            <a:avLst/>
          </a:prstGeom>
          <a:noFill/>
        </p:spPr>
      </p:pic>
      <p:pic>
        <p:nvPicPr>
          <p:cNvPr id="7" name="Picture 6" descr="Thermal%20Pic%206.jpg"/>
          <p:cNvPicPr>
            <a:picLocks noChangeAspect="1" noChangeArrowheads="1"/>
          </p:cNvPicPr>
          <p:nvPr/>
        </p:nvPicPr>
        <p:blipFill>
          <a:blip r:embed="rId4" cstate="print"/>
          <a:srcRect l="51154"/>
          <a:stretch>
            <a:fillRect/>
          </a:stretch>
        </p:blipFill>
        <p:spPr bwMode="auto">
          <a:xfrm>
            <a:off x="1371600" y="1371600"/>
            <a:ext cx="6699737" cy="4800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5562600"/>
            <a:ext cx="7848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Thermal images show that even though the temperature outside the body is cool, inside there is warm and stable environment.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7. Living things obtain and use material and energy.</a:t>
            </a:r>
          </a:p>
          <a:p>
            <a:r>
              <a:rPr lang="en-US" dirty="0" smtClean="0"/>
              <a:t>All organisms must take in materials and energy to grow, develop, and reproduce.</a:t>
            </a:r>
          </a:p>
          <a:p>
            <a:r>
              <a:rPr lang="en-US" dirty="0" smtClean="0"/>
              <a:t>Chemical reactions breaks down materials in what is called METABOLISM.</a:t>
            </a:r>
            <a:endParaRPr lang="en-US" dirty="0"/>
          </a:p>
        </p:txBody>
      </p:sp>
      <p:pic>
        <p:nvPicPr>
          <p:cNvPr id="22530" name="Picture 2" descr="http://upload.wikimedia.org/wikipedia/commons/4/4c/Glucose_metaboli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10400" cy="5446929"/>
          </a:xfrm>
          <a:prstGeom prst="rect">
            <a:avLst/>
          </a:prstGeom>
          <a:noFill/>
        </p:spPr>
      </p:pic>
      <p:pic>
        <p:nvPicPr>
          <p:cNvPr id="22532" name="Picture 4" descr="http://techalive.mtu.edu/meec/module19/images/Photosynth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676931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can take any living organism and apply all </a:t>
            </a:r>
            <a:r>
              <a:rPr lang="en-US" dirty="0" smtClean="0"/>
              <a:t>seven</a:t>
            </a:r>
            <a:r>
              <a:rPr lang="en-US" dirty="0" smtClean="0"/>
              <a:t> </a:t>
            </a:r>
            <a:r>
              <a:rPr lang="en-US" dirty="0" smtClean="0"/>
              <a:t>characteristics…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4953000" cy="1066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1. Living things grow and develop: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24578" name="Picture 2" descr="http://www.deviantart.com/download/112331923/Seahorse_by_Shooter1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3528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262134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Most seahorses reach the age of reproduction at about 100 days old.</a:t>
            </a:r>
          </a:p>
          <a:p>
            <a:pPr algn="ctr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106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478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Pigmy seahorse has 48 chromosomes</a:t>
            </a:r>
          </a:p>
          <a:p>
            <a:pPr algn="ctr"/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76400"/>
            <a:ext cx="4953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Living things are based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a universal genetic code (DNA):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ommon sea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3276600" cy="4933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1066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3. Living things respond to their environment: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25908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Seahorses can adapt to a variety of water temperatures.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They can only reproduce when the water is 20-28 degrees C.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When light intensity is too bright or too dim birth defects can occur in the babies.</a:t>
            </a:r>
            <a:endParaRPr lang="en-US" sz="2400" dirty="0"/>
          </a:p>
        </p:txBody>
      </p:sp>
      <p:pic>
        <p:nvPicPr>
          <p:cNvPr id="8194" name="Picture 2" descr="Pygmy sea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09094" y="2386504"/>
            <a:ext cx="4828189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1066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4. Living things are made up of cells: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Seahorses have fewer cells than other ocean-dwelling animals.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All of the cells of the species </a:t>
            </a:r>
            <a:r>
              <a:rPr lang="en-US" sz="2400" i="1" dirty="0" smtClean="0"/>
              <a:t>Hippocampus </a:t>
            </a:r>
            <a:r>
              <a:rPr lang="en-US" sz="2400" i="1" dirty="0" err="1" smtClean="0"/>
              <a:t>trimacutus</a:t>
            </a:r>
            <a:r>
              <a:rPr lang="en-US" sz="2400" dirty="0" smtClean="0"/>
              <a:t> can fit inside it’s 3 cm length body.</a:t>
            </a:r>
            <a:endParaRPr lang="en-US" sz="2400" dirty="0"/>
          </a:p>
        </p:txBody>
      </p:sp>
      <p:pic>
        <p:nvPicPr>
          <p:cNvPr id="3074" name="Picture 2" descr="Common sea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67861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1066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5. Living things reproduce: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6414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Mature seahorses can reproduce 10-12 times each year.</a:t>
            </a:r>
          </a:p>
          <a:p>
            <a:pPr algn="ctr"/>
            <a:r>
              <a:rPr lang="en-US" sz="2400" dirty="0" smtClean="0"/>
              <a:t>Female seahorses will release several hundred eggs at a time.</a:t>
            </a:r>
            <a:endParaRPr lang="en-US" sz="2400" dirty="0"/>
          </a:p>
        </p:txBody>
      </p:sp>
      <p:pic>
        <p:nvPicPr>
          <p:cNvPr id="7170" name="Picture 2" descr="Juvenile sea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4648200" cy="308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160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6. Living things maintain a stable internal environment: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242608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Seahorses are cold blooded, so their internal environment depends on the temperature of the water they are in.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They survive best in water that is 28 </a:t>
            </a:r>
            <a:r>
              <a:rPr lang="en-US" sz="2400" dirty="0" smtClean="0">
                <a:latin typeface="Calibri"/>
                <a:cs typeface="Calibri"/>
              </a:rPr>
              <a:t>˚</a:t>
            </a:r>
            <a:r>
              <a:rPr lang="en-US" sz="2400" dirty="0" smtClean="0"/>
              <a:t>C on average.</a:t>
            </a:r>
            <a:endParaRPr lang="en-US" sz="2400" dirty="0"/>
          </a:p>
        </p:txBody>
      </p:sp>
      <p:pic>
        <p:nvPicPr>
          <p:cNvPr id="2050" name="Picture 2" descr="Pygmy sea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200400" cy="482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Pigmy Seahorse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1600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7. Living things obtain and use material and energy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8194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Seahorses eat the larvae of small crustaceans.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This food provides the energy for seahorses to live.</a:t>
            </a:r>
            <a:endParaRPr lang="en-US" sz="2400" dirty="0"/>
          </a:p>
        </p:txBody>
      </p:sp>
      <p:pic>
        <p:nvPicPr>
          <p:cNvPr id="1026" name="Picture 2" descr="Pygmy seahorse on c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276600" cy="4818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990600"/>
          </a:xfrm>
        </p:spPr>
        <p:txBody>
          <a:bodyPr/>
          <a:lstStyle/>
          <a:p>
            <a:r>
              <a:rPr lang="en-US" dirty="0" smtClean="0"/>
              <a:t>What makes something living DIFFERENT from something non-living?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3254276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This clip from Sesame Street </a:t>
            </a:r>
            <a:r>
              <a:rPr lang="en-US" sz="3600" dirty="0" err="1" smtClean="0">
                <a:solidFill>
                  <a:schemeClr val="bg1"/>
                </a:solidFill>
              </a:rPr>
              <a:t>migh</a:t>
            </a:r>
            <a:r>
              <a:rPr lang="en-US" sz="3600" dirty="0" smtClean="0">
                <a:solidFill>
                  <a:schemeClr val="bg1"/>
                </a:solidFill>
              </a:rPr>
              <a:t> help answer that question…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15497"/>
            <a:ext cx="7010400" cy="342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1295400"/>
          </a:xfrm>
        </p:spPr>
        <p:txBody>
          <a:bodyPr/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Let’s Summarize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Living things…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743200"/>
            <a:ext cx="8153400" cy="31242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Grow and Develop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Are based on a universal genetic code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Respond to their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Are made of cells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Reproduce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Maintain a stable internal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Obtain and use material and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1295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http://www.fao.org/docrep/field/003/AB736E/AB736E01.htm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actually 7 characteristics that will tell you if something is alive.</a:t>
            </a:r>
          </a:p>
          <a:p>
            <a:r>
              <a:rPr lang="en-US" dirty="0" smtClean="0"/>
              <a:t>We call them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Characteristics of Living Things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Let’s examine each of them…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1. Living things grow and develop.</a:t>
            </a:r>
          </a:p>
          <a:p>
            <a:r>
              <a:rPr lang="en-US" dirty="0" smtClean="0"/>
              <a:t>Every organism develops at a different rate.</a:t>
            </a:r>
          </a:p>
          <a:p>
            <a:r>
              <a:rPr lang="en-US" dirty="0" smtClean="0"/>
              <a:t>During development, a single cell divides again and again.</a:t>
            </a:r>
          </a:p>
          <a:p>
            <a:r>
              <a:rPr lang="en-US" dirty="0" smtClean="0"/>
              <a:t>After these cells divide they begin to look different from one another and perform different functions.</a:t>
            </a:r>
            <a:endParaRPr lang="en-US" dirty="0"/>
          </a:p>
        </p:txBody>
      </p:sp>
      <p:pic>
        <p:nvPicPr>
          <p:cNvPr id="1026" name="Picture 2" descr="http://3.bp.blogspot.com/_pa6MibzWNhU/TH0aMkrhweI/AAAAAAAAADg/Nf4ftu61508/s1600/starting-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10354" cy="4419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5410200"/>
            <a:ext cx="586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a seed grows, different parts of the plant develops.</a:t>
            </a:r>
            <a:endParaRPr lang="en-US" dirty="0"/>
          </a:p>
        </p:txBody>
      </p:sp>
      <p:pic>
        <p:nvPicPr>
          <p:cNvPr id="1030" name="Picture 6" descr="http://catherinesherman.files.wordpress.com/2010/08/dsc_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066540" cy="5695951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en/4/47/Monarchbutterfly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52600"/>
            <a:ext cx="5526499" cy="36861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5410200"/>
            <a:ext cx="586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Butterflies develop from caterpillars during their life cycle.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 icicle can grow, but why isn’t it alive?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590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2. Living things are based on a universal genetic code.</a:t>
            </a:r>
          </a:p>
          <a:p>
            <a:r>
              <a:rPr lang="en-US" dirty="0" smtClean="0"/>
              <a:t>All organisms store information they need to live, grow, and reproduce in a genetic code written in a molecule called DNA.</a:t>
            </a:r>
            <a:endParaRPr lang="en-US" dirty="0"/>
          </a:p>
        </p:txBody>
      </p:sp>
      <p:pic>
        <p:nvPicPr>
          <p:cNvPr id="4" name="Picture 3" descr="test 1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685800"/>
            <a:ext cx="2895600" cy="5452602"/>
          </a:xfrm>
          <a:prstGeom prst="rect">
            <a:avLst/>
          </a:prstGeom>
        </p:spPr>
      </p:pic>
      <p:pic>
        <p:nvPicPr>
          <p:cNvPr id="17410" name="Picture 2" descr="http://3.bp.blogspot.com/-ER381I3wZDs/Tc9IFxky4SI/AAAAAAAAABg/LW4vsosnqB8/s1600/dna-stru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463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Living things respond to their environment.</a:t>
            </a:r>
          </a:p>
          <a:p>
            <a:r>
              <a:rPr lang="en-US" dirty="0" smtClean="0"/>
              <a:t>Organisms detect and respond to signals from their environment</a:t>
            </a:r>
            <a:endParaRPr lang="en-US" dirty="0"/>
          </a:p>
        </p:txBody>
      </p:sp>
      <p:pic>
        <p:nvPicPr>
          <p:cNvPr id="18434" name="Picture 2" descr="http://www.deskpicture.com/DPs/Nature/Flowers/sunflower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6705600" cy="5029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518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example, plants respond to light by growing</a:t>
            </a:r>
            <a:endParaRPr lang="en-US" dirty="0"/>
          </a:p>
        </p:txBody>
      </p:sp>
      <p:pic>
        <p:nvPicPr>
          <p:cNvPr id="18436" name="Picture 4" descr="http://static.flickr.com/2327/2506729088_034df4b51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4572000" cy="6096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05200" y="5525869"/>
            <a:ext cx="4267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Mammals respond to cold temperature by growing thicker fur.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4384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4. Living things are made up of cells.</a:t>
            </a:r>
          </a:p>
          <a:p>
            <a:r>
              <a:rPr lang="en-US" dirty="0" smtClean="0"/>
              <a:t>Organisms are composed of one or more cells.</a:t>
            </a:r>
          </a:p>
          <a:p>
            <a:r>
              <a:rPr lang="en-US" dirty="0" smtClean="0"/>
              <a:t>Cells are the smallest living things.</a:t>
            </a:r>
          </a:p>
          <a:p>
            <a:r>
              <a:rPr lang="en-US" dirty="0" smtClean="0"/>
              <a:t>Cells are complex and very organized.</a:t>
            </a:r>
            <a:endParaRPr lang="en-US" dirty="0"/>
          </a:p>
        </p:txBody>
      </p:sp>
      <p:pic>
        <p:nvPicPr>
          <p:cNvPr id="19458" name="Picture 2" descr="http://www.fi.edu/learn/heart/blood/images/large_white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5715000" cy="4562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51054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cheek cells</a:t>
            </a:r>
            <a:endParaRPr lang="en-US" dirty="0"/>
          </a:p>
        </p:txBody>
      </p:sp>
      <p:pic>
        <p:nvPicPr>
          <p:cNvPr id="19460" name="Picture 4" descr="http://upload.wikimedia.org/wikipedia/commons/8/82/SEM_blood_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3177836" cy="3952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47244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Blood cells</a:t>
            </a:r>
            <a:endParaRPr lang="en-US" dirty="0"/>
          </a:p>
        </p:txBody>
      </p:sp>
      <p:pic>
        <p:nvPicPr>
          <p:cNvPr id="19462" name="Picture 6" descr="http://www.dvbiology.org/biologyweb/plantce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447800"/>
            <a:ext cx="5613400" cy="42100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5181600"/>
            <a:ext cx="2667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Plant leaf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895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Living things reproduce.</a:t>
            </a:r>
          </a:p>
          <a:p>
            <a:r>
              <a:rPr lang="en-US" dirty="0" smtClean="0"/>
              <a:t>All organisms reproduce, which means that they produce new similar organisms.</a:t>
            </a:r>
          </a:p>
          <a:p>
            <a:r>
              <a:rPr lang="en-US" dirty="0" smtClean="0"/>
              <a:t>Some organisms have two parents (sexual reproduction) and others have just one (asexual reproduction)</a:t>
            </a:r>
          </a:p>
        </p:txBody>
      </p:sp>
      <p:pic>
        <p:nvPicPr>
          <p:cNvPr id="20484" name="Picture 4" descr="http://www.teachersdomain.org/assets/wgbh/oer08/oer08_img_flowerimage/oer08_img_flower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5568327" cy="449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5715000"/>
            <a:ext cx="6019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flower has male and female sex cells, so it is using sexual reproduction</a:t>
            </a:r>
            <a:endParaRPr lang="en-US" dirty="0"/>
          </a:p>
        </p:txBody>
      </p:sp>
      <p:pic>
        <p:nvPicPr>
          <p:cNvPr id="20486" name="Picture 6" descr="http://www.dougarnold.com/photos/albums/Flora/2004_12_18FernSp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172200" cy="46291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5562600"/>
            <a:ext cx="7391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fern has produced spores by dividing its own leaf cells. A fern uses asexual reproduction</a:t>
            </a:r>
            <a:endParaRPr lang="en-US" dirty="0"/>
          </a:p>
        </p:txBody>
      </p:sp>
      <p:pic>
        <p:nvPicPr>
          <p:cNvPr id="20490" name="Picture 10" descr="http://tinalewisrowe.com/wp-content/uploads/2010/08/Baby-birds-with-beaks-o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95449"/>
            <a:ext cx="6172200" cy="46291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5353049"/>
            <a:ext cx="6172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Birds have two parents, so these chicks were produced through 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Custom 2">
      <a:majorFont>
        <a:latin typeface="Broadway"/>
        <a:ea typeface=""/>
        <a:cs typeface=""/>
      </a:majorFont>
      <a:minorFont>
        <a:latin typeface="Comic Sans MS"/>
        <a:ea typeface=""/>
        <a:cs typeface="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714</TotalTime>
  <Words>773</Words>
  <Application>Microsoft Office PowerPoint</Application>
  <PresentationFormat>On-screen Show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Broadway</vt:lpstr>
      <vt:lpstr>Calibri</vt:lpstr>
      <vt:lpstr>Comic Sans MS</vt:lpstr>
      <vt:lpstr>Wingdings 2</vt:lpstr>
      <vt:lpstr>Prefab</vt:lpstr>
      <vt:lpstr>The Characteristics of Living Things</vt:lpstr>
      <vt:lpstr>Characteristics of Living Things</vt:lpstr>
      <vt:lpstr>Characteristics of Living Things</vt:lpstr>
      <vt:lpstr>Characteristics of Living Things</vt:lpstr>
      <vt:lpstr>An icicle can grow, but why isn’t it alive?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Characteristics of Living Things</vt:lpstr>
      <vt:lpstr>You can take any living organism and apply all seven characteristics…</vt:lpstr>
      <vt:lpstr>Example: Pigmy Seahorse</vt:lpstr>
      <vt:lpstr>Example: Pigmy Seahorse</vt:lpstr>
      <vt:lpstr>Example: Pigmy Seahorse</vt:lpstr>
      <vt:lpstr>Example: Pigmy Seahorse</vt:lpstr>
      <vt:lpstr>Example: Pigmy Seahorse</vt:lpstr>
      <vt:lpstr>Example: Pigmy Seahorse</vt:lpstr>
      <vt:lpstr>Example: Pigmy Seahorse</vt:lpstr>
      <vt:lpstr>Characteristics of Living Things</vt:lpstr>
      <vt:lpstr>Reference:</vt:lpstr>
    </vt:vector>
  </TitlesOfParts>
  <Company>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Characteristics of Living Things</dc:title>
  <dc:creator>Stephanie Coates</dc:creator>
  <cp:lastModifiedBy>Lauren Puckett</cp:lastModifiedBy>
  <cp:revision>16</cp:revision>
  <dcterms:created xsi:type="dcterms:W3CDTF">2011-08-19T16:34:01Z</dcterms:created>
  <dcterms:modified xsi:type="dcterms:W3CDTF">2017-08-08T00:39:16Z</dcterms:modified>
</cp:coreProperties>
</file>