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73" r:id="rId3"/>
    <p:sldId id="285" r:id="rId4"/>
    <p:sldId id="274" r:id="rId5"/>
    <p:sldId id="275" r:id="rId6"/>
    <p:sldId id="276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3B103-FC3E-4640-9B47-5E992EB59BA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6902-968C-4CE6-89A0-E722C436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F5A834-5BE5-4C99-9C41-E9CF762BA9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70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CB1C-EBE0-445E-B91D-777742FE245D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9A34-51F5-42C0-B60C-04AAAC94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71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F481-FE06-47F0-B09D-8FA2B723CF22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BE21-AE31-491E-9275-CF2596CFB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1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4204-23A1-4F62-853F-50445159EB4D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0FAB-2D5A-41C0-AA39-65B89B535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3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6542-1EC7-4BEC-98E9-CF92C7A0CD10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1E34-97AD-47CC-ADC2-DA84A45E10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7D28-DDC0-4125-9167-130B367A6FBD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084B-B0D8-4F2B-A5A1-E6F931A5C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7305-6FBA-4A02-9C4B-7650DD5B5EAD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4636-BEE7-4CCB-A26F-1BD7425C3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368F-8FD9-4EE6-B136-25E0C7C3A69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981B-F40A-457C-ABA2-F5F3785F0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4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A2ED0-C137-4C5C-B7C8-37E3C841725B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9639-C92C-47FF-AB68-864AC3B19A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7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6DC43-ACDD-4C15-9164-FAECB00FDC7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8855-2B07-48EE-8276-FF0BC490E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FAB4-CCEC-4E57-8510-30A4DBC6599B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0E8-939F-458A-A095-B934D84D4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4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7028-8F74-47E6-9115-19B9842D5A0F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ABE5A-1171-4F3D-9B1E-5B8742C59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3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F7D60F-067F-462B-8BC4-8AD4F4796814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B3EB0D-FFC2-4541-B79C-022F6EF1D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8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2057400" cy="1143000"/>
          </a:xfrm>
        </p:spPr>
        <p:txBody>
          <a:bodyPr/>
          <a:lstStyle/>
          <a:p>
            <a:pPr eaLnBrk="1" hangingPunct="1"/>
            <a:r>
              <a:rPr lang="en-US" dirty="0"/>
              <a:t>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2066925"/>
            <a:ext cx="8763000" cy="4694238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/>
              <a:t>Parliamentary Democracy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Prime Minister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Parliament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elected </a:t>
            </a:r>
            <a:r>
              <a:rPr lang="en-US" dirty="0"/>
              <a:t>by the people (exception to the rule)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/>
              <a:t>Parliament is known as </a:t>
            </a:r>
            <a:r>
              <a:rPr lang="en-US" dirty="0">
                <a:solidFill>
                  <a:srgbClr val="FF0000"/>
                </a:solidFill>
              </a:rPr>
              <a:t>Knesset</a:t>
            </a:r>
            <a:r>
              <a:rPr lang="en-US" dirty="0"/>
              <a:t> </a:t>
            </a:r>
            <a:r>
              <a:rPr lang="en-US" sz="2000" b="1" dirty="0"/>
              <a:t>(120 members, 4 yr. terms)</a:t>
            </a:r>
          </a:p>
          <a:p>
            <a:pPr lvl="1" eaLnBrk="1" hangingPunct="1"/>
            <a:r>
              <a:rPr lang="en-US" dirty="0"/>
              <a:t>Coalition government of many parties. </a:t>
            </a:r>
          </a:p>
          <a:p>
            <a:pPr lvl="1" eaLnBrk="1" hangingPunct="1"/>
            <a:r>
              <a:rPr lang="en-US" dirty="0"/>
              <a:t>Prime Minister is </a:t>
            </a:r>
            <a:r>
              <a:rPr lang="en-US" b="1" dirty="0">
                <a:solidFill>
                  <a:srgbClr val="FF0000"/>
                </a:solidFill>
              </a:rPr>
              <a:t>Benjamin Netanyahu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/>
              <a:t>President (Reuven </a:t>
            </a:r>
            <a:r>
              <a:rPr lang="en-US" dirty="0" err="1"/>
              <a:t>Rivlin</a:t>
            </a:r>
            <a:r>
              <a:rPr lang="en-US" dirty="0"/>
              <a:t>) is a ceremonial role, not part of three branches</a:t>
            </a:r>
          </a:p>
          <a:p>
            <a:pPr lvl="1" eaLnBrk="1" hangingPunct="1"/>
            <a:r>
              <a:rPr lang="en-US" dirty="0"/>
              <a:t>Major issue is security.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All </a:t>
            </a:r>
            <a:r>
              <a:rPr lang="en-US" u="sng" dirty="0">
                <a:solidFill>
                  <a:srgbClr val="FF0000"/>
                </a:solidFill>
              </a:rPr>
              <a:t>citizens</a:t>
            </a:r>
            <a:r>
              <a:rPr lang="en-US" dirty="0">
                <a:solidFill>
                  <a:srgbClr val="FF0000"/>
                </a:solidFill>
              </a:rPr>
              <a:t> can vote </a:t>
            </a:r>
            <a:r>
              <a:rPr lang="en-US" dirty="0"/>
              <a:t>and speak freely.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80975"/>
            <a:ext cx="24193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0975"/>
            <a:ext cx="2897188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Saudi Arabia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775068"/>
            <a:ext cx="4495800" cy="487195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400" b="1" dirty="0"/>
              <a:t>Government Type: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FF0000"/>
                </a:solidFill>
              </a:rPr>
              <a:t>Islamic (Theocracy) absolute/autocratic monarchy </a:t>
            </a:r>
            <a:r>
              <a:rPr lang="en-US" dirty="0"/>
              <a:t>(Al-Saud dynasty)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400" b="1" dirty="0"/>
              <a:t>Leader: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FF0000"/>
                </a:solidFill>
              </a:rPr>
              <a:t>King Salman  </a:t>
            </a:r>
            <a:r>
              <a:rPr lang="en-US" sz="2200" dirty="0"/>
              <a:t>inherited throne in Jan. 2015 when half-brother, King Abdullah, died (who had ruled since 2005).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FF0000"/>
                </a:solidFill>
              </a:rPr>
              <a:t>The King of Saudi Arabia is both chief of state and the head of government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8025E-8354-4222-B92C-2CF69A1D9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33551"/>
            <a:ext cx="4343400" cy="4913471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400" b="1" dirty="0"/>
              <a:t>Voting: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FF0000"/>
                </a:solidFill>
              </a:rPr>
              <a:t>No political parties and no national elections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</a:rPr>
              <a:t>Cabinet is appointed by king </a:t>
            </a:r>
            <a:r>
              <a:rPr lang="en-US" sz="2000" dirty="0"/>
              <a:t>(many are royal family members)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</a:rPr>
              <a:t>Citizens (Women – first voted in 2015) elect local council members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400" b="1" dirty="0"/>
              <a:t>Other: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FF0000"/>
                </a:solidFill>
              </a:rPr>
              <a:t>The king inherits his position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FF0000"/>
                </a:solidFill>
              </a:rPr>
              <a:t>Qur’an is the constitution of the country, </a:t>
            </a:r>
            <a:r>
              <a:rPr lang="en-US" sz="2000" dirty="0"/>
              <a:t>which is governed on the basis </a:t>
            </a:r>
            <a:r>
              <a:rPr lang="en-US" sz="2000" dirty="0">
                <a:solidFill>
                  <a:srgbClr val="FF0000"/>
                </a:solidFill>
              </a:rPr>
              <a:t>of Islamic law (</a:t>
            </a:r>
            <a:r>
              <a:rPr lang="en-US" sz="2000" dirty="0" err="1">
                <a:solidFill>
                  <a:srgbClr val="FF0000"/>
                </a:solidFill>
              </a:rPr>
              <a:t>Shari’a</a:t>
            </a:r>
            <a:r>
              <a:rPr lang="en-US" sz="2000" dirty="0">
                <a:solidFill>
                  <a:srgbClr val="FF0000"/>
                </a:solidFill>
              </a:rPr>
              <a:t>). </a:t>
            </a:r>
          </a:p>
          <a:p>
            <a:endParaRPr lang="en-US" sz="2400" dirty="0"/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0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Saudi Crown Prince Salm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4" r="12401"/>
          <a:stretch/>
        </p:blipFill>
        <p:spPr bwMode="auto">
          <a:xfrm>
            <a:off x="8534400" y="-76200"/>
            <a:ext cx="1981200" cy="18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00200" y="-175002"/>
            <a:ext cx="5638800" cy="571500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Turkey-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524000" y="609600"/>
            <a:ext cx="8915400" cy="6019800"/>
          </a:xfrm>
        </p:spPr>
        <p:txBody>
          <a:bodyPr/>
          <a:lstStyle/>
          <a:p>
            <a:pPr eaLnBrk="1" hangingPunct="1"/>
            <a:r>
              <a:rPr lang="en-US" sz="2200" b="1" dirty="0"/>
              <a:t>Government Type: 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Presidential Democracy</a:t>
            </a:r>
          </a:p>
          <a:p>
            <a:pPr eaLnBrk="1" hangingPunct="1"/>
            <a:r>
              <a:rPr lang="en-US" sz="2200" b="1" dirty="0"/>
              <a:t>Leader: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Head of Government: President Recep Erdogan </a:t>
            </a:r>
            <a:r>
              <a:rPr lang="en-US" sz="2000" dirty="0"/>
              <a:t>(2014) (</a:t>
            </a:r>
            <a:r>
              <a:rPr lang="en-US" sz="2000" dirty="0">
                <a:solidFill>
                  <a:srgbClr val="FF0000"/>
                </a:solidFill>
              </a:rPr>
              <a:t>Took more powers than he was supposed to, and citizens voted in April 2017 to grant sweeping powers to the President</a:t>
            </a:r>
            <a:r>
              <a:rPr lang="en-US" sz="2000" dirty="0"/>
              <a:t>.) – re-elected again in June 2018</a:t>
            </a:r>
          </a:p>
          <a:p>
            <a:pPr eaLnBrk="1" hangingPunct="1"/>
            <a:r>
              <a:rPr lang="en-US" sz="2200" b="1" dirty="0"/>
              <a:t>Voting: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Universal voting rights </a:t>
            </a:r>
          </a:p>
          <a:p>
            <a:pPr eaLnBrk="1" hangingPunct="1"/>
            <a:r>
              <a:rPr lang="en-US" sz="2200" b="1" dirty="0"/>
              <a:t>Other: </a:t>
            </a:r>
          </a:p>
          <a:p>
            <a:pPr lvl="1" eaLnBrk="1" hangingPunct="1"/>
            <a:r>
              <a:rPr lang="en-US" sz="2000" dirty="0"/>
              <a:t>Has </a:t>
            </a:r>
            <a:r>
              <a:rPr lang="en-US" sz="2000" dirty="0">
                <a:solidFill>
                  <a:srgbClr val="FF0000"/>
                </a:solidFill>
              </a:rPr>
              <a:t>limited freedom of speech </a:t>
            </a:r>
          </a:p>
          <a:p>
            <a:pPr lvl="1" eaLnBrk="1" hangingPunct="1"/>
            <a:r>
              <a:rPr lang="en-US" sz="2000" dirty="0"/>
              <a:t>Arrests of journalists, </a:t>
            </a:r>
            <a:r>
              <a:rPr lang="en-US" sz="2000" dirty="0">
                <a:solidFill>
                  <a:srgbClr val="FF0000"/>
                </a:solidFill>
              </a:rPr>
              <a:t>changed Turkey’s constitution  </a:t>
            </a:r>
          </a:p>
          <a:p>
            <a:pPr lvl="1" eaLnBrk="1" hangingPunct="1"/>
            <a:r>
              <a:rPr lang="en-US" sz="2000" dirty="0"/>
              <a:t>Survived a coup in 2016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Accusations of corrupt elections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Unicameral legislature – Parliament</a:t>
            </a:r>
          </a:p>
          <a:p>
            <a:pPr lvl="1" eaLnBrk="1" hangingPunct="1"/>
            <a:r>
              <a:rPr lang="en-US" sz="2000" dirty="0"/>
              <a:t>Grand National Assembly of Turkey</a:t>
            </a:r>
          </a:p>
          <a:p>
            <a:pPr lvl="1" eaLnBrk="1" hangingPunct="1"/>
            <a:r>
              <a:rPr lang="en-US" sz="2000" dirty="0"/>
              <a:t>600 directly-elected representatives</a:t>
            </a:r>
          </a:p>
          <a:p>
            <a:pPr lvl="1" eaLnBrk="1" hangingPunct="1"/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1" y="3073465"/>
            <a:ext cx="2438400" cy="357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4114800" cy="895350"/>
          </a:xfrm>
        </p:spPr>
        <p:txBody>
          <a:bodyPr/>
          <a:lstStyle/>
          <a:p>
            <a:pPr eaLnBrk="1" hangingPunct="1"/>
            <a:r>
              <a:rPr lang="en-US" dirty="0"/>
              <a:t>Iran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54102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000" b="1" dirty="0"/>
              <a:t>Government Type: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1800" dirty="0">
                <a:solidFill>
                  <a:srgbClr val="FF0000"/>
                </a:solidFill>
              </a:rPr>
              <a:t>Theocratic Republic (Islamic)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b="1" dirty="0"/>
              <a:t>Leader: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Ayatollah Ali Khamenei is the Head of Government</a:t>
            </a:r>
            <a:r>
              <a:rPr lang="en-US" sz="2000" dirty="0"/>
              <a:t>(1989-present)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/>
              <a:t>Religious leader – theocracy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Ayatollah means “Supreme Leader” </a:t>
            </a:r>
            <a:r>
              <a:rPr lang="en-US" sz="2000" dirty="0"/>
              <a:t>according to Qur’an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/>
              <a:t>Appointed by special committee for life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Chief of State: President Hasan </a:t>
            </a:r>
            <a:r>
              <a:rPr lang="en-US" sz="2000" dirty="0" err="1">
                <a:solidFill>
                  <a:srgbClr val="FF0000"/>
                </a:solidFill>
              </a:rPr>
              <a:t>Ruhani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b="1" dirty="0"/>
              <a:t>Voting: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/>
              <a:t>Election of president in June 2013 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Citizens 18 and over can vote.</a:t>
            </a:r>
          </a:p>
        </p:txBody>
      </p:sp>
      <p:pic>
        <p:nvPicPr>
          <p:cNvPr id="78850" name="Picture 2" descr="Iran Supreme Leader Ayatollah Ali Khamenei had some tough talk for the U.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91" y="457200"/>
            <a:ext cx="309496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0" name="Picture 12" descr="http://l.yimg.com/bt/api/res/1.2/Na6f_BHTycEGVtrVas2NdQ--/YXBwaWQ9eW5ld3M7cT04NTt3PTMxMA--/http:/media.zenfs.com/en/blogs/theenvoy/khamene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14601"/>
            <a:ext cx="32575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962" y="4419601"/>
            <a:ext cx="3267388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447800" y="-152400"/>
            <a:ext cx="1828800" cy="571500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Iraq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524000" y="129381"/>
            <a:ext cx="7086600" cy="6611244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sz="2200" b="1" dirty="0"/>
              <a:t>Government Type: 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Parliamentary Government </a:t>
            </a:r>
          </a:p>
          <a:p>
            <a:pPr eaLnBrk="1" hangingPunct="1"/>
            <a:r>
              <a:rPr lang="en-US" sz="2200" b="1" dirty="0"/>
              <a:t>Leader: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Head of Government: Prime Minister – Adil Abdul-Mahdi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Chief of State: President </a:t>
            </a:r>
            <a:r>
              <a:rPr lang="en-US" sz="1800" dirty="0">
                <a:solidFill>
                  <a:srgbClr val="FF0000"/>
                </a:solidFill>
              </a:rPr>
              <a:t>Barham Salih</a:t>
            </a:r>
          </a:p>
          <a:p>
            <a:pPr eaLnBrk="1" hangingPunct="1"/>
            <a:r>
              <a:rPr lang="en-US" sz="2200" b="1" dirty="0"/>
              <a:t>Voting: 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18 universal voting rights</a:t>
            </a:r>
          </a:p>
          <a:p>
            <a:pPr eaLnBrk="1" hangingPunct="1"/>
            <a:r>
              <a:rPr lang="en-US" sz="2200" b="1" dirty="0"/>
              <a:t>Other: </a:t>
            </a:r>
          </a:p>
          <a:p>
            <a:pPr lvl="1" eaLnBrk="1" hangingPunct="1"/>
            <a:r>
              <a:rPr lang="en-US" sz="2000" dirty="0"/>
              <a:t>Saddam Hussein (former dictator)was captured (2003) by U.S. and tried by the Iraqi government.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2010 open and free elections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U.S. has sponsored elections but split between Sunni, Shia, and Kurds has made free elections difficult.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Violence continues to disrupt stability</a:t>
            </a:r>
          </a:p>
          <a:p>
            <a:pPr lvl="1" eaLnBrk="1" hangingPunct="1"/>
            <a:r>
              <a:rPr lang="en-US" sz="2000" dirty="0"/>
              <a:t>U.S. soldiers are still there fighting ISIS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200" dirty="0"/>
          </a:p>
        </p:txBody>
      </p:sp>
      <p:pic>
        <p:nvPicPr>
          <p:cNvPr id="48132" name="Picture 2" descr="http://images3.wikia.nocookie.net/__cb20070418065205/locopedia/images/4/4b/Saddam_huss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0"/>
            <a:ext cx="1676400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aider al-Abadi in Baghdad 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4264357"/>
            <a:ext cx="1855131" cy="247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613766" y="-182489"/>
            <a:ext cx="7543800" cy="971550"/>
          </a:xfrm>
        </p:spPr>
        <p:txBody>
          <a:bodyPr/>
          <a:lstStyle/>
          <a:p>
            <a:pPr eaLnBrk="1" hangingPunct="1"/>
            <a:r>
              <a:rPr lang="en-US" dirty="0"/>
              <a:t>Afghanistan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sz="half" idx="1"/>
          </p:nvPr>
        </p:nvSpPr>
        <p:spPr>
          <a:xfrm>
            <a:off x="1613766" y="685800"/>
            <a:ext cx="6019800" cy="6019800"/>
          </a:xfrm>
        </p:spPr>
        <p:txBody>
          <a:bodyPr/>
          <a:lstStyle/>
          <a:p>
            <a:pPr eaLnBrk="1" hangingPunct="1"/>
            <a:r>
              <a:rPr lang="en-US" sz="1800" b="1" dirty="0"/>
              <a:t>Government Type:</a:t>
            </a:r>
          </a:p>
          <a:p>
            <a:pPr lvl="1" eaLnBrk="1" hangingPunct="1"/>
            <a:r>
              <a:rPr lang="en-US" sz="1600" dirty="0">
                <a:solidFill>
                  <a:srgbClr val="FF0000"/>
                </a:solidFill>
              </a:rPr>
              <a:t>Theocracy and democracy</a:t>
            </a:r>
          </a:p>
          <a:p>
            <a:pPr lvl="1" eaLnBrk="1" hangingPunct="1"/>
            <a:r>
              <a:rPr lang="en-US" sz="1600" dirty="0">
                <a:solidFill>
                  <a:srgbClr val="FF0000"/>
                </a:solidFill>
              </a:rPr>
              <a:t>Islamic Presidential Democracy </a:t>
            </a:r>
            <a:endParaRPr lang="en-US" sz="12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800" b="1" dirty="0"/>
              <a:t>Leader:</a:t>
            </a:r>
          </a:p>
          <a:p>
            <a:pPr lvl="1" eaLnBrk="1" hangingPunct="1"/>
            <a:r>
              <a:rPr lang="en-US" sz="1800" dirty="0">
                <a:solidFill>
                  <a:srgbClr val="FF0000"/>
                </a:solidFill>
              </a:rPr>
              <a:t>President Ashraf Ghani</a:t>
            </a:r>
          </a:p>
          <a:p>
            <a:pPr lvl="1" eaLnBrk="1" hangingPunct="1"/>
            <a:r>
              <a:rPr lang="en-US" sz="1800" dirty="0"/>
              <a:t>President sworn in in September 2014 following months of bitter argument over who won the election</a:t>
            </a:r>
          </a:p>
          <a:p>
            <a:pPr eaLnBrk="1" hangingPunct="1"/>
            <a:r>
              <a:rPr lang="en-US" sz="1800" b="1" dirty="0"/>
              <a:t>Voting: </a:t>
            </a:r>
          </a:p>
          <a:p>
            <a:pPr lvl="1" eaLnBrk="1" hangingPunct="1"/>
            <a:r>
              <a:rPr lang="en-US" sz="1600" dirty="0">
                <a:solidFill>
                  <a:srgbClr val="FF0000"/>
                </a:solidFill>
              </a:rPr>
              <a:t>18 universal</a:t>
            </a:r>
          </a:p>
          <a:p>
            <a:pPr eaLnBrk="1" hangingPunct="1"/>
            <a:r>
              <a:rPr lang="en-US" sz="1800" b="1" dirty="0"/>
              <a:t>Other:</a:t>
            </a:r>
          </a:p>
          <a:p>
            <a:pPr lvl="1" eaLnBrk="1" hangingPunct="1"/>
            <a:r>
              <a:rPr lang="en-US" sz="1600" dirty="0"/>
              <a:t>United States’ goal: stabilize and bring democracy.</a:t>
            </a:r>
          </a:p>
          <a:p>
            <a:pPr lvl="1" eaLnBrk="1" hangingPunct="1"/>
            <a:r>
              <a:rPr lang="en-US" sz="1600" dirty="0"/>
              <a:t>Constitution set in 2004 with help of N.A.T.O.</a:t>
            </a:r>
          </a:p>
          <a:p>
            <a:pPr lvl="1" eaLnBrk="1" hangingPunct="1"/>
            <a:r>
              <a:rPr lang="en-US" sz="1600" dirty="0">
                <a:solidFill>
                  <a:srgbClr val="FF0000"/>
                </a:solidFill>
              </a:rPr>
              <a:t>Taliban still controls parts of Afghanistan</a:t>
            </a:r>
          </a:p>
          <a:p>
            <a:pPr lvl="1" eaLnBrk="1" hangingPunct="1"/>
            <a:r>
              <a:rPr lang="en-US" sz="1800" dirty="0">
                <a:solidFill>
                  <a:srgbClr val="FF0000"/>
                </a:solidFill>
              </a:rPr>
              <a:t>Democracy has been slow to grow because of fear and influence of Taliban</a:t>
            </a:r>
          </a:p>
          <a:p>
            <a:pPr lvl="1" eaLnBrk="1" hangingPunct="1"/>
            <a:r>
              <a:rPr lang="en-US" sz="1800" dirty="0"/>
              <a:t>Oct. 2015 – President Obama announced plan to keep 5,500 troops there indefinitely</a:t>
            </a:r>
          </a:p>
          <a:p>
            <a:pPr lvl="2" eaLnBrk="1" hangingPunct="1"/>
            <a:r>
              <a:rPr lang="en-US" sz="1800" dirty="0"/>
              <a:t>Had pledged to get all troops out </a:t>
            </a:r>
          </a:p>
        </p:txBody>
      </p:sp>
      <p:pic>
        <p:nvPicPr>
          <p:cNvPr id="49157" name="Picture 2" descr="http://ts2.mm.bing.net/images/thumbnail.aspx?q=1221886150165&amp;id=2cfa5a92fceb040dbd26897e96cd5216&amp;url=http%3a%2f%2fblogs.e-rockford.com%2fapplesauce%2ffiles%2f2011%2f03%2fafghanistan_war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462" y="365125"/>
            <a:ext cx="2571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537075"/>
            <a:ext cx="2533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Afghan President Ashraf Gha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120" y="2463654"/>
            <a:ext cx="3070837" cy="172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613766" y="-182489"/>
            <a:ext cx="7543800" cy="971550"/>
          </a:xfrm>
        </p:spPr>
        <p:txBody>
          <a:bodyPr/>
          <a:lstStyle/>
          <a:p>
            <a:pPr eaLnBrk="1" hangingPunct="1"/>
            <a:r>
              <a:rPr lang="en-US" dirty="0"/>
              <a:t>Afghanistan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73342E42-5C18-452C-95EC-98EA2F971A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69" y="914401"/>
            <a:ext cx="6265862" cy="5690121"/>
          </a:xfrm>
        </p:spPr>
      </p:pic>
    </p:spTree>
    <p:extLst>
      <p:ext uri="{BB962C8B-B14F-4D97-AF65-F5344CB8AC3E}">
        <p14:creationId xmlns:p14="http://schemas.microsoft.com/office/powerpoint/2010/main" val="3373342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82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Wingdings</vt:lpstr>
      <vt:lpstr>Wingdings 2</vt:lpstr>
      <vt:lpstr>Flow</vt:lpstr>
      <vt:lpstr>Israel</vt:lpstr>
      <vt:lpstr>Saudi Arabia</vt:lpstr>
      <vt:lpstr>Turkey-</vt:lpstr>
      <vt:lpstr>Iran</vt:lpstr>
      <vt:lpstr>Iraq</vt:lpstr>
      <vt:lpstr>Afghanistan</vt:lpstr>
      <vt:lpstr>Afghanistan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view the slides do the following:</dc:title>
  <dc:creator>Lauren Puckett</dc:creator>
  <cp:lastModifiedBy>Lauren Puckett</cp:lastModifiedBy>
  <cp:revision>3</cp:revision>
  <dcterms:created xsi:type="dcterms:W3CDTF">2019-11-11T21:51:59Z</dcterms:created>
  <dcterms:modified xsi:type="dcterms:W3CDTF">2019-11-13T18:52:44Z</dcterms:modified>
</cp:coreProperties>
</file>