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notesMasterIdLst>
    <p:notesMasterId r:id="rId38"/>
  </p:notesMasterIdLst>
  <p:handoutMasterIdLst>
    <p:handoutMasterId r:id="rId39"/>
  </p:handoutMasterIdLst>
  <p:sldIdLst>
    <p:sldId id="256" r:id="rId6"/>
    <p:sldId id="268" r:id="rId7"/>
    <p:sldId id="257" r:id="rId8"/>
    <p:sldId id="258" r:id="rId9"/>
    <p:sldId id="269" r:id="rId10"/>
    <p:sldId id="266" r:id="rId11"/>
    <p:sldId id="259" r:id="rId12"/>
    <p:sldId id="260" r:id="rId13"/>
    <p:sldId id="261" r:id="rId14"/>
    <p:sldId id="262" r:id="rId15"/>
    <p:sldId id="280" r:id="rId16"/>
    <p:sldId id="292" r:id="rId17"/>
    <p:sldId id="286" r:id="rId18"/>
    <p:sldId id="263" r:id="rId19"/>
    <p:sldId id="264" r:id="rId20"/>
    <p:sldId id="284" r:id="rId21"/>
    <p:sldId id="289" r:id="rId22"/>
    <p:sldId id="290" r:id="rId23"/>
    <p:sldId id="291" r:id="rId24"/>
    <p:sldId id="288" r:id="rId25"/>
    <p:sldId id="265" r:id="rId26"/>
    <p:sldId id="282" r:id="rId27"/>
    <p:sldId id="270" r:id="rId28"/>
    <p:sldId id="271" r:id="rId29"/>
    <p:sldId id="272" r:id="rId30"/>
    <p:sldId id="273" r:id="rId31"/>
    <p:sldId id="285" r:id="rId32"/>
    <p:sldId id="274" r:id="rId33"/>
    <p:sldId id="275" r:id="rId34"/>
    <p:sldId id="276" r:id="rId35"/>
    <p:sldId id="293" r:id="rId36"/>
    <p:sldId id="283" r:id="rId3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2857" autoAdjust="0"/>
  </p:normalViewPr>
  <p:slideViewPr>
    <p:cSldViewPr>
      <p:cViewPr varScale="1">
        <p:scale>
          <a:sx n="62" d="100"/>
          <a:sy n="62" d="100"/>
        </p:scale>
        <p:origin x="13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331"/>
    </p:cViewPr>
  </p:sorterViewPr>
  <p:notesViewPr>
    <p:cSldViewPr>
      <p:cViewPr varScale="1">
        <p:scale>
          <a:sx n="53" d="100"/>
          <a:sy n="53" d="100"/>
        </p:scale>
        <p:origin x="-2640" y="-62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 smtClean="0"/>
            </a:lvl1pPr>
          </a:lstStyle>
          <a:p>
            <a:pPr>
              <a:defRPr/>
            </a:pPr>
            <a:fld id="{3458CE50-07BF-4F58-8F86-CD5CAEE15287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BA6BC1-2703-4D48-8BCB-DFA8BE2DC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E6C3F9-E4CC-4010-93B3-CBF8DF724106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1"/>
            <a:ext cx="2971800" cy="4603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F5A834-5BE5-4C99-9C41-E9CF762B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BBB1A-93A0-45CF-BD50-48154C7042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3FD79-8F92-40F0-A728-4AA74701AE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5A834-5BE5-4C99-9C41-E9CF762BA9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CB1C-EBE0-445E-B91D-777742FE245D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9A34-51F5-42C0-B60C-04AAAC94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F481-FE06-47F0-B09D-8FA2B723CF22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BE21-AE31-491E-9275-CF2596CFB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4204-23A1-4F62-853F-50445159EB4D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0FAB-2D5A-41C0-AA39-65B89B535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7DA2EE-4400-413F-9D93-22D401315AD2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62EB2-8EBB-4BF5-99D4-781A828B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21E1CD-5827-4887-828D-363F13BC2D9D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41E83E-DD88-45CE-80ED-3B36F67E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821C4D-9E1A-4253-A364-1489FFE55869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D03835-9272-4DDC-B2E7-1664ABDE6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C73DE7-93EC-4684-8C4E-3EEC8E68C73B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A769BE-5DF6-48FF-B6E0-309C0524B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DCD9E6-4FCA-4A4E-9A23-4A19A0471EFB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EF977F-A618-4410-B03E-FD72CBFB5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6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0FBBA-85ED-47FA-AE34-F9CFFDEEBA8B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6351EA-B951-4747-8458-C8175E54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462D64-54EB-4938-B5FD-720D4C9DAFE6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0790B0-9E02-44A3-9CBF-22D5533F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B3EC40-783B-4CF0-8EC5-45D3EFB8EF42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6C612-155E-477A-8CAE-31CC47BF9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6542-1EC7-4BEC-98E9-CF92C7A0CD10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1E34-97AD-47CC-ADC2-DA84A45E1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B97E8C-9A75-47D5-840F-2E08AEB904C9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A62AE0-4DF0-412F-A278-8362BFA1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4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44172C-CF7C-4850-8936-527B587E5036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9D96D4-59D8-47F0-98A3-FD08B8335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7D28-DDC0-4125-9167-130B367A6FBD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084B-B0D8-4F2B-A5A1-E6F931A5C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7305-6FBA-4A02-9C4B-7650DD5B5EAD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4636-BEE7-4CCB-A26F-1BD7425C3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368F-8FD9-4EE6-B136-25E0C7C3A69F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981B-F40A-457C-ABA2-F5F3785F0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2ED0-C137-4C5C-B7C8-37E3C841725B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9639-C92C-47FF-AB68-864AC3B19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DC43-ACDD-4C15-9164-FAECB00FDC7F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8855-2B07-48EE-8276-FF0BC490E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FAB4-CCEC-4E57-8510-30A4DBC6599B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0E8-939F-458A-A095-B934D84D4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7028-8F74-47E6-9115-19B9842D5A0F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BE5A-1171-4F3D-9B1E-5B8742C5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7D60F-067F-462B-8BC4-8AD4F4796814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3EB0D-FFC2-4541-B79C-022F6E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3" r:id="rId2"/>
    <p:sldLayoutId id="2147483832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33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205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4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iRespond</a:t>
            </a:r>
            <a:r>
              <a:rPr lang="en-US" dirty="0"/>
              <a:t> Graph</a:t>
            </a:r>
          </a:p>
        </p:txBody>
      </p:sp>
      <p:grpSp>
        <p:nvGrpSpPr>
          <p:cNvPr id="2054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6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5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5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23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056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4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7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7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2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2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058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nbc.com/id/47173863/The_World_s_Biggest_Oil_Producers?slide=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066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br>
              <a:rPr lang="en-US" sz="44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br>
              <a:rPr lang="en-US" sz="3100" dirty="0">
                <a:solidFill>
                  <a:schemeClr val="tx1"/>
                </a:solidFill>
                <a:latin typeface="+mn-lt"/>
                <a:cs typeface="Estrangelo Edessa" pitchFamily="66"/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0" y="6400800"/>
            <a:ext cx="7854950" cy="457200"/>
          </a:xfrm>
        </p:spPr>
        <p:txBody>
          <a:bodyPr/>
          <a:lstStyle/>
          <a:p>
            <a:pPr marR="0" eaLnBrk="1" hangingPunct="1"/>
            <a:r>
              <a:rPr lang="en-US" sz="1800" dirty="0">
                <a:solidFill>
                  <a:schemeClr val="bg1"/>
                </a:solidFill>
                <a:cs typeface="Arial" charset="0"/>
              </a:rPr>
              <a:t>Dubai, UAE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514600" y="3048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cs typeface="Estrangelo Edessa" pitchFamily="66" charset="0"/>
              </a:rPr>
              <a:t>Southwest Asia Today</a:t>
            </a:r>
            <a:endParaRPr 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Estrangelo Edessa" pitchFamily="66" charset="0"/>
              </a:rPr>
              <a:t>Arabian Peninsula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648200" cy="541020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Saudi Arabia*, Yemen, UAE, Oman, Qatar, Bahrain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Oil exports support economies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Oil discovered in 1930’s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7030A0"/>
                </a:solidFill>
                <a:cs typeface="Estrangelo Edessa" pitchFamily="66" charset="0"/>
                <a:hlinkClick r:id="rId2"/>
              </a:rPr>
              <a:t>Major suppliers of the world’s energy</a:t>
            </a:r>
            <a:endParaRPr lang="en-US" b="1" dirty="0">
              <a:solidFill>
                <a:srgbClr val="7030A0"/>
              </a:solidFill>
              <a:cs typeface="Estrangelo Edessa" pitchFamily="66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Petrochemicals</a:t>
            </a:r>
          </a:p>
          <a:p>
            <a:pPr lvl="1" eaLnBrk="1" hangingPunct="1">
              <a:defRPr/>
            </a:pPr>
            <a:r>
              <a:rPr lang="en-US" dirty="0"/>
              <a:t>products made from petroleum and natural gas</a:t>
            </a:r>
          </a:p>
          <a:p>
            <a:pPr lvl="1" eaLnBrk="1" hangingPunct="1">
              <a:defRPr/>
            </a:pPr>
            <a:r>
              <a:rPr lang="en-US" dirty="0"/>
              <a:t>plastics, cosmetics, detergents, fertilizers, etc.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>
              <a:cs typeface="Estrangelo Edess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95334"/>
            <a:ext cx="4306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343400" cy="5410200"/>
          </a:xfrm>
          <a:ln>
            <a:solidFill>
              <a:schemeClr val="accent3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OPEC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Organization of the Petroleum Exporting Countries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Decides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how much oil to produce </a:t>
            </a:r>
            <a:r>
              <a:rPr lang="en-US" dirty="0">
                <a:cs typeface="Estrangelo Edessa" pitchFamily="66" charset="0"/>
              </a:rPr>
              <a:t>and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the price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15 member nations around the world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8A20E-D370-4C65-8517-A724FC07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602"/>
            <a:ext cx="9144000" cy="5542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5F621-E641-44E4-A968-C05EBF6C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757"/>
            <a:ext cx="9144000" cy="42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77146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4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Estrangelo Edessa" pitchFamily="66" charset="0"/>
              </a:rPr>
              <a:t>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6482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World’s second leading producer of oil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Schools, hospitals, roads, and airports built with oil income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Building new industries to diversify economy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Most of oil industry operated by government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Relies on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specialized</a:t>
            </a:r>
            <a:r>
              <a:rPr lang="en-US" dirty="0">
                <a:cs typeface="Estrangelo Edessa" pitchFamily="66" charset="0"/>
              </a:rPr>
              <a:t> labor from other countries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Gov’t trying to increase private ownership of business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1000"/>
            <a:ext cx="2638425" cy="1733550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14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Estrangelo Edessa" pitchFamily="66" charset="0"/>
              </a:rPr>
              <a:t>The Persian Gulf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Includes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Kuwait, Bahrain, Qatar, and the United Arab Emirates (UAE</a:t>
            </a:r>
            <a:r>
              <a:rPr lang="en-US" dirty="0">
                <a:cs typeface="Estrangelo Edessa" pitchFamily="66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Profits from oil exports used to build strong, wealthy economies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Education, health care, and other services provided to citizens for free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Diversifying</a:t>
            </a:r>
            <a:r>
              <a:rPr lang="en-US" dirty="0">
                <a:cs typeface="Estrangelo Edessa" pitchFamily="66" charset="0"/>
              </a:rPr>
              <a:t> economy in case oil runs out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6670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066800"/>
            <a:ext cx="2581275" cy="177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Diversification </a:t>
            </a:r>
            <a:r>
              <a:rPr lang="en-US" sz="1000" dirty="0"/>
              <a:t>(from www.strategyand.pwc.com)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economy that depends on a variety of goods and services for income (instead of just one)</a:t>
            </a:r>
          </a:p>
          <a:p>
            <a:r>
              <a:rPr lang="en-US" dirty="0"/>
              <a:t>Purpose: To make a country’s economy sustainable (long-lasting)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the Middle East:</a:t>
            </a:r>
          </a:p>
          <a:p>
            <a:pPr lvl="1"/>
            <a:r>
              <a:rPr lang="en-US" dirty="0"/>
              <a:t>Too many countries’ economies depend only on oil, and oil is a non-renewable resource.  It will eventually run out.</a:t>
            </a:r>
          </a:p>
          <a:p>
            <a:r>
              <a:rPr lang="en-US" dirty="0"/>
              <a:t>Possible  Ways to Diversify: </a:t>
            </a:r>
          </a:p>
          <a:p>
            <a:pPr lvl="1"/>
            <a:r>
              <a:rPr lang="en-US" dirty="0"/>
              <a:t>Tourism, Clothing, Agriculture,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64268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&amp;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Voluntary trade helps each country</a:t>
            </a:r>
          </a:p>
          <a:p>
            <a:r>
              <a:rPr lang="en-US" dirty="0"/>
              <a:t>Remember: Saudi Arabia has a lot of oil, but it cannot easily grow food.  The US has fertile plains for growing food, but it’s more expensive for the US to extract its own oil.</a:t>
            </a:r>
          </a:p>
          <a:p>
            <a:r>
              <a:rPr lang="en-US"/>
              <a:t>SPECIALIZATION LEADS TO TRADE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Sometimes countries use trade barriers (quota, tariff, embargo) to help their own interests.</a:t>
            </a:r>
          </a:p>
          <a:p>
            <a:pPr lvl="1"/>
            <a:r>
              <a:rPr lang="en-US" dirty="0"/>
              <a:t>Punish another country</a:t>
            </a:r>
          </a:p>
          <a:p>
            <a:pPr lvl="1"/>
            <a:r>
              <a:rPr lang="en-US" dirty="0"/>
              <a:t>Protect an industry within the country</a:t>
            </a:r>
          </a:p>
          <a:p>
            <a:pPr lvl="1"/>
            <a:r>
              <a:rPr lang="en-US" dirty="0"/>
              <a:t>Usually are detrimental to both countries involved</a:t>
            </a:r>
          </a:p>
        </p:txBody>
      </p:sp>
    </p:spTree>
    <p:extLst>
      <p:ext uri="{BB962C8B-B14F-4D97-AF65-F5344CB8AC3E}">
        <p14:creationId xmlns:p14="http://schemas.microsoft.com/office/powerpoint/2010/main" val="403535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381"/>
            <a:ext cx="8153400" cy="67996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09550"/>
            <a:ext cx="8934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77000"/>
          </a:xfrm>
          <a:solidFill>
            <a:srgbClr val="FFFF00"/>
          </a:solidFill>
        </p:spPr>
        <p:txBody>
          <a:bodyPr/>
          <a:lstStyle/>
          <a:p>
            <a:r>
              <a:rPr lang="en-US" sz="1500" b="1" dirty="0"/>
              <a:t>SS7E4 Analyze different economic systems. </a:t>
            </a:r>
            <a:endParaRPr lang="en-US" sz="1500" dirty="0"/>
          </a:p>
          <a:p>
            <a:r>
              <a:rPr lang="en-US" sz="1500" dirty="0"/>
              <a:t>a. Compare how traditional, command, and market economies answer the economic questions of 1-what to produce, 2-how to produce, and 3-for whom to produce. </a:t>
            </a:r>
          </a:p>
          <a:p>
            <a:r>
              <a:rPr lang="en-US" sz="1500" dirty="0"/>
              <a:t>b. Explain that countries have a mixed economic system located on a continuum between pure market and pure command. </a:t>
            </a:r>
          </a:p>
          <a:p>
            <a:r>
              <a:rPr lang="en-US" sz="1500" dirty="0"/>
              <a:t>c. Compare and contrast the economic systems in Israel, Saudi Arabia, and Turkey. </a:t>
            </a:r>
          </a:p>
          <a:p>
            <a:endParaRPr lang="en-US" sz="1500" dirty="0"/>
          </a:p>
          <a:p>
            <a:r>
              <a:rPr lang="en-US" sz="1500" b="1" dirty="0"/>
              <a:t>SS7E5 Explain how voluntary trade benefits buyers and sellers in Southwest Asia (Middle East). </a:t>
            </a:r>
            <a:endParaRPr lang="en-US" sz="1500" dirty="0"/>
          </a:p>
          <a:p>
            <a:r>
              <a:rPr lang="en-US" sz="1500" dirty="0"/>
              <a:t>a. Explain how specialization encourages trade between countries. </a:t>
            </a:r>
          </a:p>
          <a:p>
            <a:r>
              <a:rPr lang="en-US" sz="1500" dirty="0"/>
              <a:t>b. Compare and contrast different types of trade barriers, such as tariffs, quotas, and embargoes. </a:t>
            </a:r>
          </a:p>
          <a:p>
            <a:r>
              <a:rPr lang="en-US" sz="1500" dirty="0"/>
              <a:t>c. Explain why international trade requires a system for exchanging currencies between nations. </a:t>
            </a:r>
          </a:p>
          <a:p>
            <a:r>
              <a:rPr lang="en-US" sz="1500" dirty="0"/>
              <a:t>d. Explain the primary function of the Organization of Petroleum Exporting Countries (OPEC). </a:t>
            </a:r>
          </a:p>
          <a:p>
            <a:endParaRPr lang="en-US" sz="1500" dirty="0"/>
          </a:p>
          <a:p>
            <a:r>
              <a:rPr lang="en-US" sz="1500" b="1" dirty="0"/>
              <a:t>SS7E6 Describe factors that influence economic growth and examine their presence or absence in Israel, Saudi Arabia, and Turkey. </a:t>
            </a:r>
            <a:endParaRPr lang="en-US" sz="1500" dirty="0"/>
          </a:p>
          <a:p>
            <a:r>
              <a:rPr lang="en-US" sz="1500" dirty="0"/>
              <a:t>a. Evaluate how literacy rates affect the standard of living. </a:t>
            </a:r>
          </a:p>
          <a:p>
            <a:r>
              <a:rPr lang="en-US" sz="1500" dirty="0"/>
              <a:t>b. Explain the relationship between investment in human capital (education and training) and gross domestic product (GDP per capita). </a:t>
            </a:r>
          </a:p>
          <a:p>
            <a:r>
              <a:rPr lang="en-US" sz="1500" dirty="0"/>
              <a:t>c. Explain the relationship between investment in capital goods (factories, machinery, and technology) and gross domestic product (GDP per capita). </a:t>
            </a:r>
          </a:p>
          <a:p>
            <a:r>
              <a:rPr lang="en-US" sz="1500" dirty="0"/>
              <a:t>d. Explain how the distribution of oil has affected the development of Southwest Asia (Middle East). </a:t>
            </a:r>
          </a:p>
          <a:p>
            <a:r>
              <a:rPr lang="en-US" sz="1500" dirty="0"/>
              <a:t>e. Describe the role of entrepreneurship.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8" y="26773"/>
            <a:ext cx="8840823" cy="67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0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762000" y="3657600"/>
            <a:ext cx="7162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Estrangelo Edessa" pitchFamily="66" charset="0"/>
              </a:rPr>
              <a:t>Economic continuum</a:t>
            </a: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381000" y="3124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Command</a:t>
            </a: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7315200" y="3124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Market</a:t>
            </a:r>
          </a:p>
        </p:txBody>
      </p:sp>
      <p:sp>
        <p:nvSpPr>
          <p:cNvPr id="40966" name="TextBox 12"/>
          <p:cNvSpPr txBox="1">
            <a:spLocks noChangeArrowheads="1"/>
          </p:cNvSpPr>
          <p:nvPr/>
        </p:nvSpPr>
        <p:spPr bwMode="auto">
          <a:xfrm>
            <a:off x="4114800" y="3200400"/>
            <a:ext cx="45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0970" name="TextBox 16"/>
          <p:cNvSpPr txBox="1">
            <a:spLocks noChangeArrowheads="1"/>
          </p:cNvSpPr>
          <p:nvPr/>
        </p:nvSpPr>
        <p:spPr bwMode="auto">
          <a:xfrm>
            <a:off x="4309788" y="3120741"/>
            <a:ext cx="1143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SA    T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5329279" y="3101181"/>
            <a:ext cx="93051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I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4648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 = Saudi Arabia – 60.7</a:t>
            </a:r>
          </a:p>
          <a:p>
            <a:r>
              <a:rPr lang="en-US" dirty="0"/>
              <a:t>T = Turkey – 64.6</a:t>
            </a:r>
          </a:p>
          <a:p>
            <a:r>
              <a:rPr lang="en-US" dirty="0"/>
              <a:t>I = Israel – 72.8</a:t>
            </a:r>
          </a:p>
          <a:p>
            <a:endParaRPr lang="en-US" dirty="0"/>
          </a:p>
          <a:p>
            <a:r>
              <a:rPr lang="en-US" dirty="0"/>
              <a:t>US = 76.8</a:t>
            </a:r>
          </a:p>
        </p:txBody>
      </p:sp>
      <p:sp>
        <p:nvSpPr>
          <p:cNvPr id="3" name="Oval 2"/>
          <p:cNvSpPr/>
          <p:nvPr/>
        </p:nvSpPr>
        <p:spPr>
          <a:xfrm>
            <a:off x="4811427" y="3538954"/>
            <a:ext cx="247503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77979" y="3538954"/>
            <a:ext cx="24750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29279" y="3548062"/>
            <a:ext cx="247503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2895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2895600" cy="44338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Literacy Rate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GDP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Diversification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OPEC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Turkey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Saudi Arabia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dirty="0"/>
              <a:t>Israel</a:t>
            </a:r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43000"/>
            <a:ext cx="5181600" cy="5486400"/>
          </a:xfrm>
          <a:solidFill>
            <a:srgbClr val="002060"/>
          </a:solidFill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Total value of goods and services sold in a country</a:t>
            </a: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Organization which keeps oil prices high for the world</a:t>
            </a: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Eastern Mediterranean nation that produces textiles, steel, and cars</a:t>
            </a: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Nation that produces </a:t>
            </a:r>
            <a:r>
              <a:rPr lang="en-US" sz="2000" b="1" dirty="0">
                <a:solidFill>
                  <a:schemeClr val="bg1"/>
                </a:solidFill>
                <a:cs typeface="Estrangelo Edessa" pitchFamily="66" charset="0"/>
              </a:rPr>
              <a:t>high tech manufacturing (aviation, computers), financial services, timber, and agriculture</a:t>
            </a:r>
            <a:endParaRPr lang="en-US" sz="2000" b="1" dirty="0">
              <a:solidFill>
                <a:schemeClr val="bg1"/>
              </a:solidFill>
            </a:endParaRP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% of people over 15 who can read and write</a:t>
            </a: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When an economy depends on a variety of goods and services for income in an effort to be long-lasting</a:t>
            </a:r>
          </a:p>
          <a:p>
            <a:pPr marL="514350" indent="-514350" eaLnBrk="1" hangingPunct="1">
              <a:buFont typeface="Wingdings 2" pitchFamily="18" charset="2"/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World’s largest oil producer</a:t>
            </a:r>
          </a:p>
        </p:txBody>
      </p:sp>
    </p:spTree>
    <p:extLst>
      <p:ext uri="{BB962C8B-B14F-4D97-AF65-F5344CB8AC3E}">
        <p14:creationId xmlns:p14="http://schemas.microsoft.com/office/powerpoint/2010/main" val="261090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66750"/>
          </a:xfrm>
        </p:spPr>
        <p:txBody>
          <a:bodyPr/>
          <a:lstStyle/>
          <a:p>
            <a:pPr eaLnBrk="1" hangingPunct="1"/>
            <a:r>
              <a:rPr lang="en-US" sz="4200" dirty="0"/>
              <a:t>Governments of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66750"/>
            <a:ext cx="4191000" cy="60388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Let’s review the different types of governments</a:t>
            </a:r>
          </a:p>
          <a:p>
            <a:pPr lvl="1" eaLnBrk="1" hangingPunct="1">
              <a:defRPr/>
            </a:pPr>
            <a:r>
              <a:rPr lang="en-US" dirty="0"/>
              <a:t>Absolute/Autocratic Monarchy</a:t>
            </a:r>
          </a:p>
          <a:p>
            <a:pPr lvl="1" eaLnBrk="1" hangingPunct="1">
              <a:defRPr/>
            </a:pPr>
            <a:r>
              <a:rPr lang="en-US" dirty="0"/>
              <a:t>Dictatorship</a:t>
            </a:r>
          </a:p>
          <a:p>
            <a:pPr lvl="1" eaLnBrk="1" hangingPunct="1">
              <a:defRPr/>
            </a:pPr>
            <a:r>
              <a:rPr lang="en-US" dirty="0"/>
              <a:t>Autocracy</a:t>
            </a:r>
          </a:p>
          <a:p>
            <a:pPr lvl="1" eaLnBrk="1" hangingPunct="1">
              <a:defRPr/>
            </a:pPr>
            <a:r>
              <a:rPr lang="en-US" dirty="0"/>
              <a:t>Oligarchy</a:t>
            </a:r>
          </a:p>
          <a:p>
            <a:pPr lvl="1" eaLnBrk="1" hangingPunct="1">
              <a:defRPr/>
            </a:pPr>
            <a:r>
              <a:rPr lang="en-US" dirty="0"/>
              <a:t>Democracy</a:t>
            </a:r>
          </a:p>
          <a:p>
            <a:pPr lvl="2" eaLnBrk="1" hangingPunct="1">
              <a:defRPr/>
            </a:pPr>
            <a:r>
              <a:rPr lang="en-US" dirty="0"/>
              <a:t>Parliamentary</a:t>
            </a:r>
          </a:p>
          <a:p>
            <a:pPr lvl="2" eaLnBrk="1" hangingPunct="1">
              <a:defRPr/>
            </a:pPr>
            <a:r>
              <a:rPr lang="en-US" dirty="0"/>
              <a:t>Presidential</a:t>
            </a:r>
          </a:p>
          <a:p>
            <a:pPr lvl="1" eaLnBrk="1" hangingPunct="1">
              <a:defRPr/>
            </a:pPr>
            <a:r>
              <a:rPr lang="en-US" dirty="0"/>
              <a:t>Theocracy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King Salman (SA)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President Erdogan (T)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Benjamin Netanyahu (Is.)</a:t>
            </a:r>
          </a:p>
          <a:p>
            <a:pPr eaLnBrk="1" hangingPunct="1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44038" name="Picture 6" descr="http://ts4.mm.bing.net/images/thumbnail.aspx?q=1309798248823&amp;id=a266692662a6ace7ea790b8bcc2c6d60&amp;url=http%3a%2f%2fi.telegraph.co.uk%2fmultimedia%2farchive%2f01294%2fBenjamin-Netanyahu_12945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43695"/>
            <a:ext cx="3810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10750"/>
            <a:ext cx="2667000" cy="27181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/>
          <a:stretch/>
        </p:blipFill>
        <p:spPr>
          <a:xfrm>
            <a:off x="6534256" y="152400"/>
            <a:ext cx="2642874" cy="291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943600"/>
          </a:xfrm>
          <a:solidFill>
            <a:schemeClr val="bg2"/>
          </a:solidFill>
        </p:spPr>
        <p:txBody>
          <a:bodyPr/>
          <a:lstStyle/>
          <a:p>
            <a:r>
              <a:rPr lang="en-US" b="1" dirty="0"/>
              <a:t>SS7CG3 Compare and contrast various forms of government. </a:t>
            </a:r>
            <a:endParaRPr lang="en-US" dirty="0"/>
          </a:p>
          <a:p>
            <a:r>
              <a:rPr lang="en-US" dirty="0"/>
              <a:t>a. Explain citizen participation in autocratic and democratic governments [i.e., the role of citizens in choosing the leaders of Israel (parliamentary democracy), Saudi Arabia (autocratic monarchy), and Turkey (parliamentary democracy)]. </a:t>
            </a:r>
          </a:p>
          <a:p>
            <a:r>
              <a:rPr lang="en-US" dirty="0"/>
              <a:t>b. Describe the two predominant forms of democratic governments: parliamentary and presidential.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2057400" cy="1143000"/>
          </a:xfrm>
        </p:spPr>
        <p:txBody>
          <a:bodyPr/>
          <a:lstStyle/>
          <a:p>
            <a:pPr eaLnBrk="1" hangingPunct="1"/>
            <a:r>
              <a:rPr lang="en-US" dirty="0"/>
              <a:t>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066925"/>
            <a:ext cx="8763000" cy="4694238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/>
              <a:t>Parliamentary Democracy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Prime Minister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Parliament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elected </a:t>
            </a:r>
            <a:r>
              <a:rPr lang="en-US" dirty="0"/>
              <a:t>by the people (exception to the rule)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/>
              <a:t>Parliament is known as </a:t>
            </a:r>
            <a:r>
              <a:rPr lang="en-US" dirty="0">
                <a:solidFill>
                  <a:srgbClr val="FF0000"/>
                </a:solidFill>
              </a:rPr>
              <a:t>Knesset</a:t>
            </a:r>
            <a:r>
              <a:rPr lang="en-US" dirty="0"/>
              <a:t> </a:t>
            </a:r>
            <a:r>
              <a:rPr lang="en-US" sz="2000" b="1" dirty="0"/>
              <a:t>(120 members, 4 yr. terms)</a:t>
            </a:r>
          </a:p>
          <a:p>
            <a:pPr lvl="1" eaLnBrk="1" hangingPunct="1"/>
            <a:r>
              <a:rPr lang="en-US" dirty="0"/>
              <a:t>Coalition government of many parties. </a:t>
            </a:r>
          </a:p>
          <a:p>
            <a:pPr lvl="1" eaLnBrk="1" hangingPunct="1"/>
            <a:r>
              <a:rPr lang="en-US" dirty="0"/>
              <a:t>Prime Minister is </a:t>
            </a:r>
            <a:r>
              <a:rPr lang="en-US" b="1" dirty="0">
                <a:solidFill>
                  <a:srgbClr val="FF0000"/>
                </a:solidFill>
              </a:rPr>
              <a:t>Benjamin Netanyahu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President (Reuven </a:t>
            </a:r>
            <a:r>
              <a:rPr lang="en-US" dirty="0" err="1"/>
              <a:t>Rivlin</a:t>
            </a:r>
            <a:r>
              <a:rPr lang="en-US" dirty="0"/>
              <a:t>) is a ceremonial role, not part of three branches</a:t>
            </a:r>
          </a:p>
          <a:p>
            <a:pPr lvl="1" eaLnBrk="1" hangingPunct="1"/>
            <a:r>
              <a:rPr lang="en-US" dirty="0"/>
              <a:t>Major issue is security.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u="sng" dirty="0">
                <a:solidFill>
                  <a:srgbClr val="FF0000"/>
                </a:solidFill>
              </a:rPr>
              <a:t>citizens</a:t>
            </a:r>
            <a:r>
              <a:rPr lang="en-US" dirty="0">
                <a:solidFill>
                  <a:srgbClr val="FF0000"/>
                </a:solidFill>
              </a:rPr>
              <a:t> can vote </a:t>
            </a:r>
            <a:r>
              <a:rPr lang="en-US" dirty="0"/>
              <a:t>and speak freely.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8097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0975"/>
            <a:ext cx="289718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038600" cy="895350"/>
          </a:xfrm>
        </p:spPr>
        <p:txBody>
          <a:bodyPr/>
          <a:lstStyle/>
          <a:p>
            <a:pPr eaLnBrk="1" hangingPunct="1"/>
            <a:r>
              <a:rPr lang="en-US" dirty="0"/>
              <a:t>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" y="1890250"/>
            <a:ext cx="8839200" cy="5105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700" dirty="0"/>
              <a:t>Islamic </a:t>
            </a:r>
            <a:r>
              <a:rPr lang="en-US" sz="2700" dirty="0">
                <a:solidFill>
                  <a:srgbClr val="FF0000"/>
                </a:solidFill>
              </a:rPr>
              <a:t>absolute/autocratic monarchy (Al-Saud dynasty)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The king inherits his position</a:t>
            </a:r>
            <a:endParaRPr lang="en-US" dirty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Qur’an is the constitution </a:t>
            </a:r>
            <a:r>
              <a:rPr lang="en-US" dirty="0"/>
              <a:t>of the country, which is governed on the basis of </a:t>
            </a:r>
            <a:r>
              <a:rPr lang="en-US" dirty="0">
                <a:solidFill>
                  <a:srgbClr val="FF0000"/>
                </a:solidFill>
              </a:rPr>
              <a:t>Islamic law 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Shari’a</a:t>
            </a:r>
            <a:r>
              <a:rPr lang="en-US" dirty="0"/>
              <a:t>).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0000"/>
                </a:solidFill>
              </a:rPr>
              <a:t>No political parties and no national elections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/>
              <a:t>Cabinet is appointed by king (many are royal family members)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/>
              <a:t>Citizens (Women – first voted in 2015) elect local council members.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King of Saudi Arabia </a:t>
            </a:r>
            <a:r>
              <a:rPr lang="en-US" dirty="0"/>
              <a:t>is both </a:t>
            </a:r>
            <a:r>
              <a:rPr lang="en-US" dirty="0">
                <a:solidFill>
                  <a:srgbClr val="FF0000"/>
                </a:solidFill>
              </a:rPr>
              <a:t>chief of state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head of government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0000"/>
                </a:solidFill>
              </a:rPr>
              <a:t>King Salman  </a:t>
            </a:r>
            <a:r>
              <a:rPr lang="en-US" dirty="0">
                <a:solidFill>
                  <a:srgbClr val="FF0000"/>
                </a:solidFill>
              </a:rPr>
              <a:t>inherited throne in Jan. 2015 when half-brother, King Abdullah, died (who had ruled since 2005).</a:t>
            </a:r>
            <a:endParaRPr lang="en-US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http://www.bbc.com/news/world-middle-east-14703478</a:t>
            </a:r>
          </a:p>
        </p:txBody>
      </p:sp>
      <p:pic>
        <p:nvPicPr>
          <p:cNvPr id="2050" name="Picture 2" descr="Saudi Crown Prince Sal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 r="12401"/>
          <a:stretch/>
        </p:blipFill>
        <p:spPr bwMode="auto">
          <a:xfrm>
            <a:off x="6781800" y="-76200"/>
            <a:ext cx="2209800" cy="20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6200" y="-175002"/>
            <a:ext cx="5638800" cy="571500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Turkey-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137" y="533400"/>
            <a:ext cx="6324600" cy="4541837"/>
          </a:xfrm>
        </p:spPr>
        <p:txBody>
          <a:bodyPr/>
          <a:lstStyle/>
          <a:p>
            <a:pPr eaLnBrk="1" hangingPunct="1"/>
            <a:r>
              <a:rPr lang="en-US" sz="2200" dirty="0"/>
              <a:t>Parliamentary Democracy-transitioned to a presidential democracy</a:t>
            </a:r>
          </a:p>
          <a:p>
            <a:pPr eaLnBrk="1" hangingPunct="1"/>
            <a:r>
              <a:rPr lang="en-US" sz="2200" dirty="0"/>
              <a:t>Unicameral legislature – Parliament</a:t>
            </a:r>
          </a:p>
          <a:p>
            <a:pPr lvl="1" eaLnBrk="1" hangingPunct="1"/>
            <a:r>
              <a:rPr lang="en-US" sz="2200" dirty="0"/>
              <a:t>Grand National Assembly of Turkey</a:t>
            </a:r>
          </a:p>
          <a:p>
            <a:pPr lvl="1" eaLnBrk="1" hangingPunct="1"/>
            <a:r>
              <a:rPr lang="en-US" sz="2200" dirty="0"/>
              <a:t>600 directly-elected representatives</a:t>
            </a:r>
          </a:p>
          <a:p>
            <a:pPr eaLnBrk="1" hangingPunct="1"/>
            <a:r>
              <a:rPr lang="en-US" sz="2200" dirty="0"/>
              <a:t>Head of Government: President elected by people for five-year term</a:t>
            </a:r>
          </a:p>
          <a:p>
            <a:pPr lvl="1" eaLnBrk="1" hangingPunct="1"/>
            <a:r>
              <a:rPr lang="en-US" sz="2200" dirty="0"/>
              <a:t>President Recep Erdogan (2014) (Took more powers than he was supposed to, and citizens voted in April 2017 to grant sweeping powers to the President.) – re-elected again in June 2018</a:t>
            </a:r>
          </a:p>
          <a:p>
            <a:pPr eaLnBrk="1" hangingPunct="1"/>
            <a:r>
              <a:rPr lang="en-US" sz="2200" dirty="0"/>
              <a:t>Has limited freedom of speech – arrests of journalists, changed Turkey’s constitution  </a:t>
            </a:r>
          </a:p>
          <a:p>
            <a:pPr eaLnBrk="1" hangingPunct="1"/>
            <a:r>
              <a:rPr lang="en-US" sz="2200" dirty="0"/>
              <a:t>Survived a coup in 2016</a:t>
            </a:r>
          </a:p>
          <a:p>
            <a:pPr eaLnBrk="1" hangingPunct="1"/>
            <a:r>
              <a:rPr lang="en-US" sz="2200" dirty="0"/>
              <a:t>Accusations of corrupt elections</a:t>
            </a:r>
          </a:p>
          <a:p>
            <a:pPr eaLnBrk="1" hangingPunct="1"/>
            <a:r>
              <a:rPr lang="en-US" sz="2200" dirty="0"/>
              <a:t>Universal voting rights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0400"/>
            <a:ext cx="23880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4114800" cy="895350"/>
          </a:xfrm>
        </p:spPr>
        <p:txBody>
          <a:bodyPr/>
          <a:lstStyle/>
          <a:p>
            <a:pPr eaLnBrk="1" hangingPunct="1"/>
            <a:r>
              <a:rPr lang="en-US" dirty="0"/>
              <a:t>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4102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Ayatollah Ali Khamenei </a:t>
            </a:r>
            <a:r>
              <a:rPr lang="en-US" sz="2400" dirty="0"/>
              <a:t>is the Head of Government(1989-present)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/>
              <a:t>Religious leader – </a:t>
            </a:r>
            <a:r>
              <a:rPr lang="en-US" dirty="0">
                <a:solidFill>
                  <a:srgbClr val="FF0000"/>
                </a:solidFill>
              </a:rPr>
              <a:t>theocracy</a:t>
            </a:r>
          </a:p>
          <a:p>
            <a:pPr lvl="2"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Supreme Leader</a:t>
            </a:r>
            <a:r>
              <a:rPr lang="en-US" dirty="0"/>
              <a:t>” according to Qur’an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Appointed by special committee for life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Election</a:t>
            </a:r>
            <a:r>
              <a:rPr lang="en-US" sz="2400" dirty="0"/>
              <a:t> of president in June 2013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</a:rPr>
              <a:t>Citizens 18 and over can vote.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President Hasan </a:t>
            </a:r>
            <a:r>
              <a:rPr lang="en-US" sz="2400" dirty="0" err="1">
                <a:solidFill>
                  <a:srgbClr val="FF0000"/>
                </a:solidFill>
              </a:rPr>
              <a:t>Ruhani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/>
              <a:t>“My government will be one of prudence and hope and my message is about saving the economy, reviving ethics and interaction with the world.”</a:t>
            </a:r>
          </a:p>
        </p:txBody>
      </p:sp>
      <p:pic>
        <p:nvPicPr>
          <p:cNvPr id="78850" name="Picture 2" descr="Iran Supreme Leader Ayatollah Ali Khamenei had some tough talk for the U.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91" y="457200"/>
            <a:ext cx="30949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 descr="http://l.yimg.com/bt/api/res/1.2/Na6f_BHTycEGVtrVas2NdQ--/YXBwaWQ9eW5ld3M7cT04NTt3PTMxMA--/http:/media.zenfs.com/en/blogs/theenvoy/khamen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257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62" y="4419600"/>
            <a:ext cx="3267388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1828800" cy="571500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Iraq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222985"/>
            <a:ext cx="6172200" cy="4541837"/>
          </a:xfrm>
        </p:spPr>
        <p:txBody>
          <a:bodyPr/>
          <a:lstStyle/>
          <a:p>
            <a:pPr eaLnBrk="1" hangingPunct="1"/>
            <a:endParaRPr lang="en-US" dirty="0"/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sz="2200" dirty="0"/>
              <a:t>Parliamentary Government </a:t>
            </a:r>
          </a:p>
          <a:p>
            <a:pPr lvl="1" eaLnBrk="1" hangingPunct="1"/>
            <a:r>
              <a:rPr lang="en-US" sz="2200" dirty="0"/>
              <a:t>Prime Minister – Adil Abdul-Mahdi (term began in October 2018. Vice president from 2005-2011)</a:t>
            </a:r>
          </a:p>
          <a:p>
            <a:pPr lvl="1" eaLnBrk="1" hangingPunct="1"/>
            <a:r>
              <a:rPr lang="en-US" sz="2200" dirty="0"/>
              <a:t>President: </a:t>
            </a:r>
            <a:r>
              <a:rPr lang="en-US" sz="2000" dirty="0"/>
              <a:t>Barham Salih</a:t>
            </a:r>
            <a:endParaRPr lang="en-US" sz="2200" dirty="0"/>
          </a:p>
          <a:p>
            <a:pPr eaLnBrk="1" hangingPunct="1"/>
            <a:r>
              <a:rPr lang="en-US" sz="2200" dirty="0"/>
              <a:t>Voting: 18 universal</a:t>
            </a:r>
          </a:p>
          <a:p>
            <a:pPr eaLnBrk="1" hangingPunct="1"/>
            <a:r>
              <a:rPr lang="en-US" sz="2200" dirty="0"/>
              <a:t>U.S. has sponsored elections but split between Sunni, Shia, and Kurds has made free elections difficult.</a:t>
            </a:r>
          </a:p>
          <a:p>
            <a:pPr eaLnBrk="1" hangingPunct="1"/>
            <a:r>
              <a:rPr lang="en-US" sz="2200" dirty="0"/>
              <a:t>2010 open and free elections</a:t>
            </a:r>
          </a:p>
          <a:p>
            <a:pPr eaLnBrk="1" hangingPunct="1"/>
            <a:r>
              <a:rPr lang="en-US" sz="2200" dirty="0"/>
              <a:t>Saddam Hussein (former dictator)was captured (2003) by U.S. and tried by the Iraqi government.</a:t>
            </a:r>
          </a:p>
          <a:p>
            <a:pPr eaLnBrk="1" hangingPunct="1"/>
            <a:r>
              <a:rPr lang="en-US" sz="2200" dirty="0"/>
              <a:t>U.S. soldiers are still there fighting ISIS</a:t>
            </a:r>
          </a:p>
          <a:p>
            <a:pPr eaLnBrk="1" hangingPunct="1"/>
            <a:r>
              <a:rPr lang="en-US" sz="2200" dirty="0"/>
              <a:t>Violence continues to disrupt stability</a:t>
            </a:r>
          </a:p>
        </p:txBody>
      </p:sp>
      <p:pic>
        <p:nvPicPr>
          <p:cNvPr id="48132" name="Picture 2" descr="http://images3.wikia.nocookie.net/__cb20070418065205/locopedia/images/4/4b/Saddam_huss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aider al-Abadi in Baghdad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3331"/>
            <a:ext cx="1855131" cy="24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7073" y="64944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http://www.bbc.com/news/world-middle-east-14544543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Standard of Living</a:t>
            </a:r>
            <a:r>
              <a:rPr lang="en-US" sz="3600" dirty="0">
                <a:latin typeface="+mn-lt"/>
                <a:cs typeface="Estrangelo Edessa" pitchFamily="66"/>
              </a:rPr>
              <a:t>  </a:t>
            </a:r>
            <a:r>
              <a:rPr lang="en-US" sz="3600" dirty="0">
                <a:latin typeface="+mn-lt"/>
                <a:cs typeface="Arial" pitchFamily="34" charset="0"/>
              </a:rPr>
              <a:t>vs.</a:t>
            </a:r>
            <a:br>
              <a:rPr lang="en-US" sz="3600" dirty="0">
                <a:latin typeface="+mn-lt"/>
                <a:cs typeface="Arial" pitchFamily="34" charset="0"/>
              </a:rPr>
            </a:br>
            <a:r>
              <a:rPr lang="en-US" sz="3600" dirty="0">
                <a:latin typeface="+mn-lt"/>
                <a:cs typeface="Arial" pitchFamily="34" charset="0"/>
              </a:rPr>
              <a:t> Literacy Rate &amp; GDP per capita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267200" cy="3916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Arial" charset="0"/>
              </a:rPr>
              <a:t>Literacy Rate </a:t>
            </a:r>
            <a:r>
              <a:rPr lang="en-US" dirty="0">
                <a:cs typeface="Arial" charset="0"/>
              </a:rPr>
              <a:t>– percentage of the population at a specific age that can read and write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cs typeface="Arial" charset="0"/>
              </a:rPr>
              <a:t>GDP per capita </a:t>
            </a:r>
            <a:r>
              <a:rPr lang="en-US" dirty="0">
                <a:cs typeface="Arial" charset="0"/>
              </a:rPr>
              <a:t>– GDP based on population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267200" cy="3992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Standard of Living </a:t>
            </a:r>
            <a:r>
              <a:rPr lang="en-US" dirty="0">
                <a:cs typeface="Arial" pitchFamily="34" charset="0"/>
              </a:rPr>
              <a:t>– the degree of wealth and material comfort available to the general population of a country.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GDP</a:t>
            </a:r>
            <a:r>
              <a:rPr lang="en-US" dirty="0">
                <a:cs typeface="Arial" pitchFamily="34" charset="0"/>
              </a:rPr>
              <a:t> – total value of all goods and services   (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Gross Domestic Product)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867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Are literacy rate and GDP linked to standard of living?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9002" y="104485"/>
            <a:ext cx="7543800" cy="971550"/>
          </a:xfrm>
        </p:spPr>
        <p:txBody>
          <a:bodyPr/>
          <a:lstStyle/>
          <a:p>
            <a:pPr eaLnBrk="1" hangingPunct="1"/>
            <a:r>
              <a:rPr lang="en-US" dirty="0"/>
              <a:t>Afghanistan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1"/>
          </p:nvPr>
        </p:nvSpPr>
        <p:spPr>
          <a:xfrm>
            <a:off x="76200" y="1316155"/>
            <a:ext cx="6019800" cy="5562600"/>
          </a:xfrm>
        </p:spPr>
        <p:txBody>
          <a:bodyPr/>
          <a:lstStyle/>
          <a:p>
            <a:pPr eaLnBrk="1" hangingPunct="1"/>
            <a:r>
              <a:rPr lang="en-US" sz="1800" dirty="0"/>
              <a:t>Theocracy and presidential democracy</a:t>
            </a:r>
          </a:p>
          <a:p>
            <a:pPr eaLnBrk="1" hangingPunct="1"/>
            <a:r>
              <a:rPr lang="en-US" sz="1800" dirty="0"/>
              <a:t>United States’ goal: </a:t>
            </a:r>
            <a:r>
              <a:rPr lang="en-US" sz="1800" dirty="0">
                <a:solidFill>
                  <a:srgbClr val="FF0000"/>
                </a:solidFill>
              </a:rPr>
              <a:t>stabilize</a:t>
            </a:r>
            <a:r>
              <a:rPr lang="en-US" sz="1800" dirty="0"/>
              <a:t> and bring </a:t>
            </a:r>
            <a:r>
              <a:rPr lang="en-US" sz="1800" dirty="0">
                <a:solidFill>
                  <a:srgbClr val="FF0000"/>
                </a:solidFill>
              </a:rPr>
              <a:t>democracy.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Constitution </a:t>
            </a:r>
            <a:r>
              <a:rPr lang="en-US" sz="1800" dirty="0"/>
              <a:t>set in 2004 with help of </a:t>
            </a:r>
            <a:r>
              <a:rPr lang="en-US" sz="1800" dirty="0">
                <a:solidFill>
                  <a:srgbClr val="FF0000"/>
                </a:solidFill>
              </a:rPr>
              <a:t>N.A.T.O.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Ashraf Ghani</a:t>
            </a:r>
          </a:p>
          <a:p>
            <a:pPr lvl="1" eaLnBrk="1" hangingPunct="1"/>
            <a:r>
              <a:rPr lang="en-US" sz="1800" dirty="0"/>
              <a:t>President sworn in in September 2014 following months of bitter argument over who won the election</a:t>
            </a:r>
          </a:p>
          <a:p>
            <a:pPr lvl="1" eaLnBrk="1" hangingPunct="1"/>
            <a:r>
              <a:rPr lang="en-US" sz="1800" dirty="0"/>
              <a:t>He replaced Hamid Karzai, who led the country for twelve years after the Taliban were overthrown in 2001.</a:t>
            </a:r>
          </a:p>
          <a:p>
            <a:pPr lvl="1" eaLnBrk="1" hangingPunct="1"/>
            <a:r>
              <a:rPr lang="en-US" sz="1800" dirty="0"/>
              <a:t>Taliban still controls parts of Afghanistan </a:t>
            </a:r>
          </a:p>
          <a:p>
            <a:pPr eaLnBrk="1" hangingPunct="1"/>
            <a:r>
              <a:rPr lang="en-US" sz="1800" dirty="0"/>
              <a:t>Voting: 18 universal</a:t>
            </a:r>
          </a:p>
          <a:p>
            <a:pPr eaLnBrk="1" hangingPunct="1"/>
            <a:r>
              <a:rPr lang="en-US" sz="1800" dirty="0"/>
              <a:t>Democracy has been slow to grow because of fear and influence of Taliban</a:t>
            </a:r>
          </a:p>
        </p:txBody>
      </p:sp>
      <p:pic>
        <p:nvPicPr>
          <p:cNvPr id="49157" name="Picture 2" descr="http://ts2.mm.bing.net/images/thumbnail.aspx?q=1221886150165&amp;id=2cfa5a92fceb040dbd26897e96cd5216&amp;url=http%3a%2f%2fblogs.e-rockford.com%2fapplesauce%2ffiles%2f2011%2f03%2fafghanistan_war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365125"/>
            <a:ext cx="2571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537075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631448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https://www.washingtonpost.com/politics/obama-and-pakistani-leader-focus-on-peace-talks-in-afghanistan/2015/10/22/2afff154-78bc-11e5-a958-d889faf561dc_story.html</a:t>
            </a:r>
          </a:p>
        </p:txBody>
      </p:sp>
      <p:pic>
        <p:nvPicPr>
          <p:cNvPr id="1028" name="Picture 4" descr="Afghan President Ashraf Gh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19" y="2463654"/>
            <a:ext cx="3070837" cy="17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3666" y="66222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http://www.bbc.com/news/world-south-asia-12011352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128491-3064-4D9A-9FD5-4F987CDA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22" y="685800"/>
            <a:ext cx="6290556" cy="57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7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ln w="1905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8. Israel</a:t>
            </a:r>
          </a:p>
          <a:p>
            <a:pPr marL="0" indent="0" eaLnBrk="1" hangingPunct="1">
              <a:buNone/>
              <a:defRPr/>
            </a:pPr>
            <a:r>
              <a:rPr lang="en-US" sz="3600" dirty="0"/>
              <a:t>9. Iran</a:t>
            </a:r>
          </a:p>
          <a:p>
            <a:pPr marL="0" indent="0" eaLnBrk="1" hangingPunct="1">
              <a:buNone/>
              <a:defRPr/>
            </a:pPr>
            <a:r>
              <a:rPr lang="en-US" sz="3600" dirty="0"/>
              <a:t>10. Saudi Arabia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ln w="1905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lphaLcPeriod"/>
              <a:defRPr/>
            </a:pPr>
            <a:r>
              <a:rPr lang="en-US" sz="2200" dirty="0"/>
              <a:t>   Parliamentary Democracy</a:t>
            </a:r>
          </a:p>
          <a:p>
            <a:pPr marL="742950" indent="-742950" eaLnBrk="1" hangingPunct="1">
              <a:buFont typeface="Wingdings 2" pitchFamily="18" charset="2"/>
              <a:buAutoNum type="alphaLcPeriod" startAt="2"/>
              <a:defRPr/>
            </a:pPr>
            <a:r>
              <a:rPr lang="en-US" sz="2200" dirty="0"/>
              <a:t>Islamic Absolute Monarchy</a:t>
            </a:r>
          </a:p>
          <a:p>
            <a:pPr marL="742950" indent="-742950" eaLnBrk="1" hangingPunct="1">
              <a:buFont typeface="Wingdings 2" pitchFamily="18" charset="2"/>
              <a:buAutoNum type="alphaLcPeriod" startAt="2"/>
              <a:defRPr/>
            </a:pPr>
            <a:r>
              <a:rPr lang="en-US" sz="2200" dirty="0"/>
              <a:t>Theocracy (Islamic Republic)</a:t>
            </a:r>
          </a:p>
          <a:p>
            <a:pPr marL="742950" indent="-742950" eaLnBrk="1" hangingPunct="1">
              <a:buFont typeface="Wingdings 2" pitchFamily="18" charset="2"/>
              <a:buAutoNum type="alphaLcPeriod" startAt="2"/>
              <a:defRPr/>
            </a:pPr>
            <a:endParaRPr lang="en-US" sz="2200" dirty="0"/>
          </a:p>
          <a:p>
            <a:pPr marL="742950" indent="-742950" eaLnBrk="1" hangingPunct="1">
              <a:buFont typeface="+mj-lt"/>
              <a:buAutoNum type="alphaUcPeriod"/>
              <a:defRPr/>
            </a:pPr>
            <a:r>
              <a:rPr lang="en-US" sz="2200" dirty="0"/>
              <a:t>Ayatollah Khamenei</a:t>
            </a:r>
          </a:p>
          <a:p>
            <a:pPr marL="742950" indent="-742950" eaLnBrk="1" hangingPunct="1">
              <a:buFont typeface="+mj-lt"/>
              <a:buAutoNum type="alphaUcPeriod"/>
              <a:defRPr/>
            </a:pPr>
            <a:r>
              <a:rPr lang="en-US" sz="2200" dirty="0"/>
              <a:t>Prime Minister Benjamin Netanyahu</a:t>
            </a:r>
          </a:p>
          <a:p>
            <a:pPr marL="742950" indent="-742950" eaLnBrk="1" hangingPunct="1">
              <a:buFont typeface="+mj-lt"/>
              <a:buAutoNum type="alphaUcPeriod"/>
              <a:defRPr/>
            </a:pPr>
            <a:r>
              <a:rPr lang="en-US" sz="2200" dirty="0"/>
              <a:t>King Salman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762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Arial" pitchFamily="34" charset="0"/>
              </a:rPr>
              <a:t>High Standards of Living  vs.</a:t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Low Standards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95800" cy="501396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Arial" charset="0"/>
              </a:rPr>
              <a:t>Israel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Population-</a:t>
            </a:r>
            <a:r>
              <a:rPr lang="en-US" dirty="0"/>
              <a:t>8,424,904</a:t>
            </a:r>
            <a:br>
              <a:rPr lang="en-US" dirty="0"/>
            </a:br>
            <a:r>
              <a:rPr lang="en-US" sz="2300" dirty="0">
                <a:cs typeface="Arial" charset="0"/>
              </a:rPr>
              <a:t>Literacy rate – 97.8%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GDP per capita - $36,400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GDP: $317.1 billion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Manufacturing, technology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cs typeface="Arial" charset="0"/>
              </a:rPr>
              <a:t>Saudi Arabia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Population – </a:t>
            </a:r>
            <a:r>
              <a:rPr lang="en-US" dirty="0"/>
              <a:t>33,091,113 </a:t>
            </a:r>
            <a:endParaRPr lang="en-US" sz="2300" dirty="0">
              <a:cs typeface="Arial" charset="0"/>
            </a:endParaRPr>
          </a:p>
          <a:p>
            <a:pPr lvl="1" eaLnBrk="1" hangingPunct="1"/>
            <a:r>
              <a:rPr lang="en-US" sz="2300" dirty="0">
                <a:cs typeface="Arial" charset="0"/>
              </a:rPr>
              <a:t>Literacy rate – 94.7%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GDP per capita - $54,500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GDP - $1.775 trillion</a:t>
            </a:r>
          </a:p>
          <a:p>
            <a:pPr lvl="1" eaLnBrk="1" hangingPunct="1"/>
            <a:r>
              <a:rPr lang="en-US" sz="2300" dirty="0">
                <a:cs typeface="Arial" charset="0"/>
              </a:rPr>
              <a:t>Oil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80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Afghanistan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Population – </a:t>
            </a:r>
            <a:r>
              <a:rPr lang="en-US" dirty="0"/>
              <a:t>34,940,837</a:t>
            </a:r>
            <a:endParaRPr lang="en-US" sz="2300" dirty="0">
              <a:cs typeface="Estrangelo Edessa" pitchFamily="66" charset="0"/>
            </a:endParaRP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Literacy rate – 38.2%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GDP per capita - $2,000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GDP: $20.24 billion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Services, wheat, fruits, small-scale manufacturing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Turkey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Population – </a:t>
            </a:r>
            <a:r>
              <a:rPr lang="en-US" dirty="0"/>
              <a:t>81,257,239</a:t>
            </a:r>
            <a:endParaRPr lang="en-US" sz="2300" dirty="0">
              <a:cs typeface="Estrangelo Edessa" pitchFamily="66" charset="0"/>
            </a:endParaRP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Literacy rate – 96.2%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GDP per capita - $27,000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GDP: $2.186 trillion</a:t>
            </a:r>
          </a:p>
          <a:p>
            <a:pPr lvl="1" eaLnBrk="1" hangingPunct="1"/>
            <a:r>
              <a:rPr lang="en-US" sz="2300" dirty="0">
                <a:cs typeface="Estrangelo Edessa" pitchFamily="66" charset="0"/>
              </a:rPr>
              <a:t>Services, textiles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dirty="0"/>
              <a:t>Other Standards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676400"/>
            <a:ext cx="4343400" cy="5029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United States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Population: 329,256,465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Literacy Rate – 99%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GDP per capita - $59, 800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GDP: $19.49 trillion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dirty="0"/>
              <a:t>World Literacy Map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905000"/>
            <a:ext cx="79009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Estrangelo Edessa" pitchFamily="66" charset="0"/>
              </a:rPr>
              <a:t>The Eastern Mediterranean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35475"/>
          </a:xfrm>
        </p:spPr>
        <p:txBody>
          <a:bodyPr/>
          <a:lstStyle/>
          <a:p>
            <a:pPr eaLnBrk="1" hangingPunct="1"/>
            <a:r>
              <a:rPr lang="en-US" dirty="0">
                <a:cs typeface="Estrangelo Edessa" pitchFamily="66" charset="0"/>
              </a:rPr>
              <a:t>Includes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Turkey*, Jordan, Israel*,</a:t>
            </a:r>
            <a:r>
              <a:rPr lang="en-US" dirty="0">
                <a:cs typeface="Estrangelo Edessa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Lebanon, Syria,</a:t>
            </a:r>
            <a:r>
              <a:rPr lang="en-US" dirty="0">
                <a:cs typeface="Estrangelo Edessa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Palestinian</a:t>
            </a:r>
            <a:r>
              <a:rPr lang="en-US" dirty="0">
                <a:cs typeface="Estrangelo Edessa" pitchFamily="66" charset="0"/>
              </a:rPr>
              <a:t> territories</a:t>
            </a:r>
          </a:p>
          <a:p>
            <a:pPr eaLnBrk="1" hangingPunct="1"/>
            <a:r>
              <a:rPr lang="en-US" dirty="0">
                <a:cs typeface="Estrangelo Edessa" pitchFamily="66" charset="0"/>
              </a:rPr>
              <a:t>Faced many conflicts</a:t>
            </a:r>
          </a:p>
          <a:p>
            <a:pPr eaLnBrk="1" hangingPunct="1"/>
            <a:r>
              <a:rPr lang="en-US" dirty="0">
                <a:cs typeface="Estrangelo Edessa" pitchFamily="66" charset="0"/>
              </a:rPr>
              <a:t>Struggle to achieve peace</a:t>
            </a:r>
          </a:p>
          <a:p>
            <a:pPr lvl="1" eaLnBrk="1" hangingPunct="1"/>
            <a:r>
              <a:rPr lang="en-US" dirty="0">
                <a:cs typeface="Estrangelo Edessa" pitchFamily="66" charset="0"/>
              </a:rPr>
              <a:t>Camp David Accords</a:t>
            </a:r>
          </a:p>
          <a:p>
            <a:pPr eaLnBrk="1" hangingPunct="1"/>
            <a:r>
              <a:rPr lang="en-US" dirty="0">
                <a:cs typeface="Estrangelo Edessa" pitchFamily="66" charset="0"/>
              </a:rPr>
              <a:t>Not much oil but they do have areas with mild climates and fertile lands</a:t>
            </a:r>
          </a:p>
          <a:p>
            <a:pPr eaLnBrk="1" hangingPunct="1"/>
            <a:r>
              <a:rPr lang="en-US" dirty="0">
                <a:cs typeface="Estrangelo Edessa" pitchFamily="66" charset="0"/>
              </a:rPr>
              <a:t>Farming is important</a:t>
            </a:r>
          </a:p>
          <a:p>
            <a:pPr eaLnBrk="1" hangingPunct="1"/>
            <a:endParaRPr lang="en-US" dirty="0"/>
          </a:p>
        </p:txBody>
      </p:sp>
      <p:pic>
        <p:nvPicPr>
          <p:cNvPr id="337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657600" cy="2614613"/>
          </a:xfrm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9718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Estrangelo Edessa" pitchFamily="66" charset="0"/>
              </a:rPr>
              <a:t>Turkey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9831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Mild Mediterranean climate (cooler, gets rain)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One of the largest populations in SWA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>
                <a:cs typeface="Estrangelo Edessa" pitchFamily="66" charset="0"/>
              </a:rPr>
              <a:t>	</a:t>
            </a:r>
            <a:r>
              <a:rPr lang="en-US" b="1" dirty="0">
                <a:cs typeface="Estrangelo Edessa" pitchFamily="66" charset="0"/>
              </a:rPr>
              <a:t>(</a:t>
            </a:r>
            <a:r>
              <a:rPr lang="en-US" b="1" dirty="0"/>
              <a:t>81,257,239</a:t>
            </a:r>
            <a:r>
              <a:rPr lang="en-US" b="1" dirty="0">
                <a:cs typeface="Estrangelo Edessa" pitchFamily="66" charset="0"/>
              </a:rPr>
              <a:t>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Agriculture for local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cs typeface="Estrangelo Edessa" pitchFamily="66" charset="0"/>
              </a:rPr>
              <a:t>Exports</a:t>
            </a:r>
            <a:r>
              <a:rPr lang="en-US" dirty="0">
                <a:cs typeface="Estrangelo Edessa" pitchFamily="66" charset="0"/>
              </a:rPr>
              <a:t> cotton and tobacco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Produces textiles, steel, and cars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cs typeface="Estrangelo Edessa" pitchFamily="66" charset="0"/>
              </a:rPr>
              <a:t>Gradually moved from gov’t-directed economy to more private enterprise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381000"/>
            <a:ext cx="3632200" cy="1981200"/>
          </a:xfrm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938713"/>
            <a:ext cx="4605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38" y="2518087"/>
            <a:ext cx="3290740" cy="22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Estrangelo Edessa" pitchFamily="66" charset="0"/>
              </a:rPr>
              <a:t>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334000"/>
          </a:xfrm>
        </p:spPr>
        <p:txBody>
          <a:bodyPr/>
          <a:lstStyle/>
          <a:p>
            <a:pPr eaLnBrk="1" hangingPunct="1"/>
            <a:r>
              <a:rPr lang="en-US" dirty="0">
                <a:cs typeface="Estrangelo Edessa" pitchFamily="66" charset="0"/>
              </a:rPr>
              <a:t>Highly developed and industrial economy</a:t>
            </a:r>
          </a:p>
          <a:p>
            <a:pPr eaLnBrk="1" hangingPunct="1"/>
            <a:r>
              <a:rPr lang="en-US" dirty="0">
                <a:cs typeface="Estrangelo Edessa" pitchFamily="66" charset="0"/>
              </a:rPr>
              <a:t>High tech manufacturing (aviation, computers), wood and paper products, timber, and agriculture</a:t>
            </a:r>
          </a:p>
          <a:p>
            <a:pPr eaLnBrk="1" hangingPunct="1"/>
            <a:r>
              <a:rPr lang="en-US" dirty="0">
                <a:cs typeface="Estrangelo Edessa" pitchFamily="66" charset="0"/>
              </a:rPr>
              <a:t>Government owns many businesses and land but is gradually privatizing companies</a:t>
            </a:r>
          </a:p>
          <a:p>
            <a:pPr lvl="1" eaLnBrk="1" hangingPunct="1"/>
            <a:r>
              <a:rPr lang="en-US" dirty="0">
                <a:cs typeface="Estrangelo Edessa" pitchFamily="66" charset="0"/>
              </a:rPr>
              <a:t>moving from command toward market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2857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 anchor="b"/>
          <a:lstStyle/>
          <a:p>
            <a:pPr algn="ctr" eaLnBrk="1" hangingPunct="1">
              <a:buFont typeface="Wingdings 2" pitchFamily="18" charset="2"/>
              <a:buNone/>
            </a:pPr>
            <a:endParaRPr lang="en-US" sz="2400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97" y="5036820"/>
            <a:ext cx="357530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56" y="2849880"/>
            <a:ext cx="2820187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AAB79ACCC74BB7EF086B3AE90D65" ma:contentTypeVersion="29" ma:contentTypeDescription="Create a new document." ma:contentTypeScope="" ma:versionID="6f92f66f72defd55d291281368289c04">
  <xsd:schema xmlns:xsd="http://www.w3.org/2001/XMLSchema" xmlns:xs="http://www.w3.org/2001/XMLSchema" xmlns:p="http://schemas.microsoft.com/office/2006/metadata/properties" xmlns:ns3="83c86a63-cfa1-41ab-9d88-bd294eaf28f2" xmlns:ns4="0e806270-d121-4cfa-8b9b-1627ac8bf0dd" targetNamespace="http://schemas.microsoft.com/office/2006/metadata/properties" ma:root="true" ma:fieldsID="768787f0d86e1ac38202c29be93ec5d2" ns3:_="" ns4:_="">
    <xsd:import namespace="83c86a63-cfa1-41ab-9d88-bd294eaf28f2"/>
    <xsd:import namespace="0e806270-d121-4cfa-8b9b-1627ac8bf0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Templates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6a63-cfa1-41ab-9d88-bd294eaf28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6270-d121-4cfa-8b9b-1627ac8bf0d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Self_Registration_Enabled0" ma:index="24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e806270-d121-4cfa-8b9b-1627ac8bf0dd" xsi:nil="true"/>
    <Self_Registration_Enabled xmlns="0e806270-d121-4cfa-8b9b-1627ac8bf0dd" xsi:nil="true"/>
    <Templates xmlns="0e806270-d121-4cfa-8b9b-1627ac8bf0dd" xsi:nil="true"/>
    <Student_Groups xmlns="0e806270-d121-4cfa-8b9b-1627ac8bf0dd">
      <UserInfo>
        <DisplayName/>
        <AccountId xsi:nil="true"/>
        <AccountType/>
      </UserInfo>
    </Student_Groups>
    <AppVersion xmlns="0e806270-d121-4cfa-8b9b-1627ac8bf0dd" xsi:nil="true"/>
    <Invited_Teachers xmlns="0e806270-d121-4cfa-8b9b-1627ac8bf0dd" xsi:nil="true"/>
    <Self_Registration_Enabled0 xmlns="0e806270-d121-4cfa-8b9b-1627ac8bf0dd" xsi:nil="true"/>
    <Students xmlns="0e806270-d121-4cfa-8b9b-1627ac8bf0dd">
      <UserInfo>
        <DisplayName/>
        <AccountId xsi:nil="true"/>
        <AccountType/>
      </UserInfo>
    </Students>
    <CultureName xmlns="0e806270-d121-4cfa-8b9b-1627ac8bf0dd" xsi:nil="true"/>
    <Has_Teacher_Only_SectionGroup xmlns="0e806270-d121-4cfa-8b9b-1627ac8bf0dd" xsi:nil="true"/>
    <FolderType xmlns="0e806270-d121-4cfa-8b9b-1627ac8bf0dd" xsi:nil="true"/>
    <Owner xmlns="0e806270-d121-4cfa-8b9b-1627ac8bf0dd">
      <UserInfo>
        <DisplayName/>
        <AccountId xsi:nil="true"/>
        <AccountType/>
      </UserInfo>
    </Owner>
    <Is_Collaboration_Space_Locked xmlns="0e806270-d121-4cfa-8b9b-1627ac8bf0dd" xsi:nil="true"/>
    <NotebookType xmlns="0e806270-d121-4cfa-8b9b-1627ac8bf0dd" xsi:nil="true"/>
    <Teachers xmlns="0e806270-d121-4cfa-8b9b-1627ac8bf0dd">
      <UserInfo>
        <DisplayName/>
        <AccountId xsi:nil="true"/>
        <AccountType/>
      </UserInfo>
    </Teachers>
    <DefaultSectionNames xmlns="0e806270-d121-4cfa-8b9b-1627ac8bf0dd" xsi:nil="true"/>
  </documentManagement>
</p:properties>
</file>

<file path=customXml/itemProps1.xml><?xml version="1.0" encoding="utf-8"?>
<ds:datastoreItem xmlns:ds="http://schemas.openxmlformats.org/officeDocument/2006/customXml" ds:itemID="{EB018BC6-C1CE-4DD4-8FE1-448E33D003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6a63-cfa1-41ab-9d88-bd294eaf28f2"/>
    <ds:schemaRef ds:uri="0e806270-d121-4cfa-8b9b-1627ac8bf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4A5DC7-0FD7-43EA-A99D-F69C35552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A631D-3AF7-4E78-9EC9-15DDA5955937}">
  <ds:schemaRefs>
    <ds:schemaRef ds:uri="http://www.w3.org/XML/1998/namespace"/>
    <ds:schemaRef ds:uri="0e806270-d121-4cfa-8b9b-1627ac8bf0dd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83c86a63-cfa1-41ab-9d88-bd294eaf28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35710</TotalTime>
  <Words>1694</Words>
  <Application>Microsoft Office PowerPoint</Application>
  <PresentationFormat>On-screen Show (4:3)</PresentationFormat>
  <Paragraphs>237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Constantia</vt:lpstr>
      <vt:lpstr>Wingdings</vt:lpstr>
      <vt:lpstr>Wingdings 2</vt:lpstr>
      <vt:lpstr>Flow</vt:lpstr>
      <vt:lpstr>iRespondGraphMaster</vt:lpstr>
      <vt:lpstr>    </vt:lpstr>
      <vt:lpstr>PowerPoint Presentation</vt:lpstr>
      <vt:lpstr>Standard of Living  vs.  Literacy Rate &amp; GDP per capita</vt:lpstr>
      <vt:lpstr>High Standards of Living  vs. Low Standards of Living</vt:lpstr>
      <vt:lpstr>Other Standards of Living</vt:lpstr>
      <vt:lpstr>World Literacy Map</vt:lpstr>
      <vt:lpstr>The Eastern Mediterranean</vt:lpstr>
      <vt:lpstr>Turkey</vt:lpstr>
      <vt:lpstr>Israel</vt:lpstr>
      <vt:lpstr>Arabian Peninsula</vt:lpstr>
      <vt:lpstr>PowerPoint Presentation</vt:lpstr>
      <vt:lpstr>PowerPoint Presentation</vt:lpstr>
      <vt:lpstr>PowerPoint Presentation</vt:lpstr>
      <vt:lpstr>Saudi Arabia</vt:lpstr>
      <vt:lpstr>The Persian Gulf Countries</vt:lpstr>
      <vt:lpstr>Diversification (from www.strategyand.pwc.com)</vt:lpstr>
      <vt:lpstr>Trade &amp; Specialization</vt:lpstr>
      <vt:lpstr>PowerPoint Presentation</vt:lpstr>
      <vt:lpstr>PowerPoint Presentation</vt:lpstr>
      <vt:lpstr> a</vt:lpstr>
      <vt:lpstr>Economic continuum</vt:lpstr>
      <vt:lpstr>Assessment</vt:lpstr>
      <vt:lpstr>Governments of Middle East</vt:lpstr>
      <vt:lpstr>PowerPoint Presentation</vt:lpstr>
      <vt:lpstr>Israel</vt:lpstr>
      <vt:lpstr>Saudi Arabia</vt:lpstr>
      <vt:lpstr>Turkey-</vt:lpstr>
      <vt:lpstr>Iran</vt:lpstr>
      <vt:lpstr>Iraq</vt:lpstr>
      <vt:lpstr>Afghanistan</vt:lpstr>
      <vt:lpstr>PowerPoint Presentation</vt:lpstr>
      <vt:lpstr>Assessment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living</dc:title>
  <dc:creator>Lori Cuppari</dc:creator>
  <cp:lastModifiedBy>Lauren Puckett</cp:lastModifiedBy>
  <cp:revision>253</cp:revision>
  <cp:lastPrinted>2015-10-22T19:57:17Z</cp:lastPrinted>
  <dcterms:created xsi:type="dcterms:W3CDTF">2011-10-09T20:15:17Z</dcterms:created>
  <dcterms:modified xsi:type="dcterms:W3CDTF">2019-11-20T17:10:35Z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  <property fmtid="{D5CDD505-2E9C-101B-9397-08002B2CF9AE}" pid="6" name="ContentTypeId">
    <vt:lpwstr>0x010100C8EBAAB79ACCC74BB7EF086B3AE90D65</vt:lpwstr>
  </property>
</Properties>
</file>