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8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341" autoAdjust="0"/>
    <p:restoredTop sz="94660"/>
  </p:normalViewPr>
  <p:slideViewPr>
    <p:cSldViewPr>
      <p:cViewPr>
        <p:scale>
          <a:sx n="70" d="100"/>
          <a:sy n="70" d="100"/>
        </p:scale>
        <p:origin x="-61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2789D1-0EFC-49D1-9A25-61CB8C6162B5}"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27569-11C1-4241-AEF5-82C21A545C1A}" type="slidenum">
              <a:rPr lang="en-US" smtClean="0"/>
              <a:t>‹#›</a:t>
            </a:fld>
            <a:endParaRPr lang="en-US"/>
          </a:p>
        </p:txBody>
      </p:sp>
    </p:spTree>
    <p:extLst>
      <p:ext uri="{BB962C8B-B14F-4D97-AF65-F5344CB8AC3E}">
        <p14:creationId xmlns:p14="http://schemas.microsoft.com/office/powerpoint/2010/main" val="91516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789D1-0EFC-49D1-9A25-61CB8C6162B5}"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27569-11C1-4241-AEF5-82C21A545C1A}" type="slidenum">
              <a:rPr lang="en-US" smtClean="0"/>
              <a:t>‹#›</a:t>
            </a:fld>
            <a:endParaRPr lang="en-US"/>
          </a:p>
        </p:txBody>
      </p:sp>
    </p:spTree>
    <p:extLst>
      <p:ext uri="{BB962C8B-B14F-4D97-AF65-F5344CB8AC3E}">
        <p14:creationId xmlns:p14="http://schemas.microsoft.com/office/powerpoint/2010/main" val="3910422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789D1-0EFC-49D1-9A25-61CB8C6162B5}"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27569-11C1-4241-AEF5-82C21A545C1A}" type="slidenum">
              <a:rPr lang="en-US" smtClean="0"/>
              <a:t>‹#›</a:t>
            </a:fld>
            <a:endParaRPr lang="en-US"/>
          </a:p>
        </p:txBody>
      </p:sp>
    </p:spTree>
    <p:extLst>
      <p:ext uri="{BB962C8B-B14F-4D97-AF65-F5344CB8AC3E}">
        <p14:creationId xmlns:p14="http://schemas.microsoft.com/office/powerpoint/2010/main" val="2846065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789D1-0EFC-49D1-9A25-61CB8C6162B5}"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27569-11C1-4241-AEF5-82C21A545C1A}" type="slidenum">
              <a:rPr lang="en-US" smtClean="0"/>
              <a:t>‹#›</a:t>
            </a:fld>
            <a:endParaRPr lang="en-US"/>
          </a:p>
        </p:txBody>
      </p:sp>
    </p:spTree>
    <p:extLst>
      <p:ext uri="{BB962C8B-B14F-4D97-AF65-F5344CB8AC3E}">
        <p14:creationId xmlns:p14="http://schemas.microsoft.com/office/powerpoint/2010/main" val="12769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789D1-0EFC-49D1-9A25-61CB8C6162B5}"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27569-11C1-4241-AEF5-82C21A545C1A}" type="slidenum">
              <a:rPr lang="en-US" smtClean="0"/>
              <a:t>‹#›</a:t>
            </a:fld>
            <a:endParaRPr lang="en-US"/>
          </a:p>
        </p:txBody>
      </p:sp>
    </p:spTree>
    <p:extLst>
      <p:ext uri="{BB962C8B-B14F-4D97-AF65-F5344CB8AC3E}">
        <p14:creationId xmlns:p14="http://schemas.microsoft.com/office/powerpoint/2010/main" val="1399753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2789D1-0EFC-49D1-9A25-61CB8C6162B5}"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27569-11C1-4241-AEF5-82C21A545C1A}" type="slidenum">
              <a:rPr lang="en-US" smtClean="0"/>
              <a:t>‹#›</a:t>
            </a:fld>
            <a:endParaRPr lang="en-US"/>
          </a:p>
        </p:txBody>
      </p:sp>
    </p:spTree>
    <p:extLst>
      <p:ext uri="{BB962C8B-B14F-4D97-AF65-F5344CB8AC3E}">
        <p14:creationId xmlns:p14="http://schemas.microsoft.com/office/powerpoint/2010/main" val="28846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2789D1-0EFC-49D1-9A25-61CB8C6162B5}" type="datetimeFigureOut">
              <a:rPr lang="en-US" smtClean="0"/>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27569-11C1-4241-AEF5-82C21A545C1A}" type="slidenum">
              <a:rPr lang="en-US" smtClean="0"/>
              <a:t>‹#›</a:t>
            </a:fld>
            <a:endParaRPr lang="en-US"/>
          </a:p>
        </p:txBody>
      </p:sp>
    </p:spTree>
    <p:extLst>
      <p:ext uri="{BB962C8B-B14F-4D97-AF65-F5344CB8AC3E}">
        <p14:creationId xmlns:p14="http://schemas.microsoft.com/office/powerpoint/2010/main" val="72916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2789D1-0EFC-49D1-9A25-61CB8C6162B5}" type="datetimeFigureOut">
              <a:rPr lang="en-US" smtClean="0"/>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27569-11C1-4241-AEF5-82C21A545C1A}" type="slidenum">
              <a:rPr lang="en-US" smtClean="0"/>
              <a:t>‹#›</a:t>
            </a:fld>
            <a:endParaRPr lang="en-US"/>
          </a:p>
        </p:txBody>
      </p:sp>
    </p:spTree>
    <p:extLst>
      <p:ext uri="{BB962C8B-B14F-4D97-AF65-F5344CB8AC3E}">
        <p14:creationId xmlns:p14="http://schemas.microsoft.com/office/powerpoint/2010/main" val="129223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789D1-0EFC-49D1-9A25-61CB8C6162B5}" type="datetimeFigureOut">
              <a:rPr lang="en-US" smtClean="0"/>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27569-11C1-4241-AEF5-82C21A545C1A}" type="slidenum">
              <a:rPr lang="en-US" smtClean="0"/>
              <a:t>‹#›</a:t>
            </a:fld>
            <a:endParaRPr lang="en-US"/>
          </a:p>
        </p:txBody>
      </p:sp>
    </p:spTree>
    <p:extLst>
      <p:ext uri="{BB962C8B-B14F-4D97-AF65-F5344CB8AC3E}">
        <p14:creationId xmlns:p14="http://schemas.microsoft.com/office/powerpoint/2010/main" val="1677074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789D1-0EFC-49D1-9A25-61CB8C6162B5}"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27569-11C1-4241-AEF5-82C21A545C1A}" type="slidenum">
              <a:rPr lang="en-US" smtClean="0"/>
              <a:t>‹#›</a:t>
            </a:fld>
            <a:endParaRPr lang="en-US"/>
          </a:p>
        </p:txBody>
      </p:sp>
    </p:spTree>
    <p:extLst>
      <p:ext uri="{BB962C8B-B14F-4D97-AF65-F5344CB8AC3E}">
        <p14:creationId xmlns:p14="http://schemas.microsoft.com/office/powerpoint/2010/main" val="1114066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789D1-0EFC-49D1-9A25-61CB8C6162B5}"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27569-11C1-4241-AEF5-82C21A545C1A}" type="slidenum">
              <a:rPr lang="en-US" smtClean="0"/>
              <a:t>‹#›</a:t>
            </a:fld>
            <a:endParaRPr lang="en-US"/>
          </a:p>
        </p:txBody>
      </p:sp>
    </p:spTree>
    <p:extLst>
      <p:ext uri="{BB962C8B-B14F-4D97-AF65-F5344CB8AC3E}">
        <p14:creationId xmlns:p14="http://schemas.microsoft.com/office/powerpoint/2010/main" val="17355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5000">
              <a:srgbClr val="03D4A8"/>
            </a:gs>
            <a:gs pos="53000">
              <a:srgbClr val="21D6E0"/>
            </a:gs>
            <a:gs pos="80000">
              <a:srgbClr val="0087E6"/>
            </a:gs>
            <a:gs pos="90000">
              <a:srgbClr val="005CBF"/>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789D1-0EFC-49D1-9A25-61CB8C6162B5}" type="datetimeFigureOut">
              <a:rPr lang="en-US" smtClean="0"/>
              <a:t>1/20/2015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27569-11C1-4241-AEF5-82C21A545C1A}" type="slidenum">
              <a:rPr lang="en-US" smtClean="0"/>
              <a:t>‹#›</a:t>
            </a:fld>
            <a:endParaRPr lang="en-US"/>
          </a:p>
        </p:txBody>
      </p:sp>
    </p:spTree>
    <p:extLst>
      <p:ext uri="{BB962C8B-B14F-4D97-AF65-F5344CB8AC3E}">
        <p14:creationId xmlns:p14="http://schemas.microsoft.com/office/powerpoint/2010/main" val="1317079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wisegeekhealth.com/what-are-capillaries.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www.worldbookstudent.com/" TargetMode="External"/><Relationship Id="rId7" Type="http://schemas.openxmlformats.org/officeDocument/2006/relationships/hyperlink" Target="http://www.medtogo.com/Complete-Surgery-List.html" TargetMode="External"/><Relationship Id="rId2" Type="http://schemas.openxmlformats.org/officeDocument/2006/relationships/hyperlink" Target="http://www.webmd.com/" TargetMode="External"/><Relationship Id="rId1" Type="http://schemas.openxmlformats.org/officeDocument/2006/relationships/slideLayout" Target="../slideLayouts/slideLayout9.xml"/><Relationship Id="rId6" Type="http://schemas.openxmlformats.org/officeDocument/2006/relationships/hyperlink" Target="http://www.wellstar.com/" TargetMode="External"/><Relationship Id="rId5" Type="http://schemas.openxmlformats.org/officeDocument/2006/relationships/hyperlink" Target="http://www.innerbody.com/" TargetMode="External"/><Relationship Id="rId4" Type="http://schemas.openxmlformats.org/officeDocument/2006/relationships/hyperlink" Target="http://my.hrw.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2"/>
                </a:solidFill>
              </a:rPr>
              <a:t>Respiratory </a:t>
            </a:r>
            <a:r>
              <a:rPr lang="en-US" dirty="0">
                <a:solidFill>
                  <a:schemeClr val="bg2"/>
                </a:solidFill>
              </a:rPr>
              <a:t>S</a:t>
            </a:r>
            <a:r>
              <a:rPr lang="en-US" dirty="0" smtClean="0">
                <a:solidFill>
                  <a:schemeClr val="bg2"/>
                </a:solidFill>
              </a:rPr>
              <a:t>ystem</a:t>
            </a:r>
            <a:endParaRPr lang="en-US" dirty="0">
              <a:solidFill>
                <a:schemeClr val="bg2"/>
              </a:solidFill>
            </a:endParaRPr>
          </a:p>
        </p:txBody>
      </p:sp>
      <p:sp>
        <p:nvSpPr>
          <p:cNvPr id="3" name="Subtitle 2"/>
          <p:cNvSpPr>
            <a:spLocks noGrp="1"/>
          </p:cNvSpPr>
          <p:nvPr>
            <p:ph type="subTitle" idx="1"/>
          </p:nvPr>
        </p:nvSpPr>
        <p:spPr/>
        <p:txBody>
          <a:bodyPr/>
          <a:lstStyle/>
          <a:p>
            <a:r>
              <a:rPr lang="en-US" dirty="0" smtClean="0">
                <a:solidFill>
                  <a:schemeClr val="bg2"/>
                </a:solidFill>
              </a:rPr>
              <a:t>By: Morgan J, Serena D, Elizabeth E</a:t>
            </a:r>
            <a:r>
              <a:rPr lang="en-US" dirty="0">
                <a:solidFill>
                  <a:schemeClr val="bg2"/>
                </a:solidFill>
              </a:rPr>
              <a:t>.</a:t>
            </a:r>
            <a:endParaRPr lang="en-US" dirty="0" smtClean="0">
              <a:solidFill>
                <a:schemeClr val="bg2"/>
              </a:solidFill>
            </a:endParaRPr>
          </a:p>
        </p:txBody>
      </p:sp>
    </p:spTree>
    <p:extLst>
      <p:ext uri="{BB962C8B-B14F-4D97-AF65-F5344CB8AC3E}">
        <p14:creationId xmlns:p14="http://schemas.microsoft.com/office/powerpoint/2010/main" val="214713852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bg2"/>
                </a:solidFill>
              </a:rPr>
              <a:t>General Physician</a:t>
            </a:r>
            <a:br>
              <a:rPr lang="en-US" sz="3200" b="1" dirty="0" smtClean="0">
                <a:solidFill>
                  <a:schemeClr val="bg2"/>
                </a:solidFill>
              </a:rPr>
            </a:br>
            <a:r>
              <a:rPr lang="en-US" sz="3200" b="1" dirty="0" smtClean="0">
                <a:solidFill>
                  <a:schemeClr val="bg2"/>
                </a:solidFill>
              </a:rPr>
              <a:t>Respiratory System</a:t>
            </a:r>
            <a:endParaRPr lang="en-US" sz="3200" b="1" dirty="0">
              <a:solidFill>
                <a:schemeClr val="bg2"/>
              </a:solidFill>
            </a:endParaRPr>
          </a:p>
        </p:txBody>
      </p:sp>
      <p:sp>
        <p:nvSpPr>
          <p:cNvPr id="3" name="Content Placeholder 2"/>
          <p:cNvSpPr>
            <a:spLocks noGrp="1"/>
          </p:cNvSpPr>
          <p:nvPr>
            <p:ph idx="1"/>
          </p:nvPr>
        </p:nvSpPr>
        <p:spPr>
          <a:xfrm>
            <a:off x="0" y="1295400"/>
            <a:ext cx="4724400" cy="5562600"/>
          </a:xfrm>
        </p:spPr>
        <p:txBody>
          <a:bodyPr>
            <a:normAutofit fontScale="47500" lnSpcReduction="20000"/>
          </a:bodyPr>
          <a:lstStyle/>
          <a:p>
            <a:r>
              <a:rPr lang="en-US" sz="2700" b="1" u="sng" dirty="0" smtClean="0">
                <a:solidFill>
                  <a:schemeClr val="bg1"/>
                </a:solidFill>
              </a:rPr>
              <a:t>The major roles are ……</a:t>
            </a:r>
            <a:endParaRPr lang="en-US" sz="2700" b="1" u="sng" dirty="0">
              <a:solidFill>
                <a:schemeClr val="bg1"/>
              </a:solidFill>
            </a:endParaRPr>
          </a:p>
          <a:p>
            <a:pPr marL="0" indent="0">
              <a:buNone/>
            </a:pPr>
            <a:r>
              <a:rPr lang="en-US" sz="2700" dirty="0" smtClean="0">
                <a:solidFill>
                  <a:schemeClr val="bg1">
                    <a:lumMod val="95000"/>
                  </a:schemeClr>
                </a:solidFill>
              </a:rPr>
              <a:t>-Respiratory provides oxygen to the body’s cells while removing carbon dioxide. The three major parts are the airway, lungs,  and the muscles of respiration.</a:t>
            </a:r>
          </a:p>
          <a:p>
            <a:pPr marL="0" indent="0">
              <a:buNone/>
            </a:pPr>
            <a:r>
              <a:rPr lang="en-US" sz="2700" dirty="0" smtClean="0">
                <a:solidFill>
                  <a:schemeClr val="bg1">
                    <a:lumMod val="95000"/>
                  </a:schemeClr>
                </a:solidFill>
              </a:rPr>
              <a:t>-The airway which includes the nose, mouth, pharynx, larynx, trachea, bronchi, and  bronchioles, carries air between the lungs and the body’s exterior.</a:t>
            </a:r>
          </a:p>
          <a:p>
            <a:pPr marL="0" indent="0">
              <a:buNone/>
            </a:pPr>
            <a:r>
              <a:rPr lang="en-US" sz="2700" dirty="0" smtClean="0">
                <a:solidFill>
                  <a:schemeClr val="bg1">
                    <a:lumMod val="95000"/>
                  </a:schemeClr>
                </a:solidFill>
              </a:rPr>
              <a:t>-The lungs act as the functional units of the respiratory system by passing oxygen into the body and carbon dioxide out of the body.</a:t>
            </a:r>
          </a:p>
          <a:p>
            <a:pPr marL="0" indent="0">
              <a:buNone/>
            </a:pPr>
            <a:r>
              <a:rPr lang="en-US" sz="2700" dirty="0" smtClean="0">
                <a:solidFill>
                  <a:schemeClr val="bg1">
                    <a:lumMod val="95000"/>
                  </a:schemeClr>
                </a:solidFill>
              </a:rPr>
              <a:t>-The muscles of respiration  including the diaphragm and intercostal muscles, work together to act as a pump, pushing air into and out of the lungs during  breathing.</a:t>
            </a:r>
          </a:p>
          <a:p>
            <a:pPr marL="0" indent="0">
              <a:buNone/>
            </a:pPr>
            <a:r>
              <a:rPr lang="en-US" sz="2700" b="1" u="sng" dirty="0" smtClean="0">
                <a:solidFill>
                  <a:schemeClr val="bg1">
                    <a:lumMod val="95000"/>
                  </a:schemeClr>
                </a:solidFill>
              </a:rPr>
              <a:t>Respiratory System Vocabulary</a:t>
            </a:r>
          </a:p>
          <a:p>
            <a:pPr marL="0" indent="0">
              <a:buNone/>
            </a:pPr>
            <a:r>
              <a:rPr lang="en-US" sz="2700" b="1" u="sng" dirty="0" smtClean="0">
                <a:solidFill>
                  <a:schemeClr val="bg1">
                    <a:lumMod val="95000"/>
                  </a:schemeClr>
                </a:solidFill>
              </a:rPr>
              <a:t>Respiratory System: </a:t>
            </a:r>
            <a:r>
              <a:rPr lang="en-US" sz="2700" dirty="0" smtClean="0">
                <a:solidFill>
                  <a:schemeClr val="bg1">
                    <a:lumMod val="95000"/>
                  </a:schemeClr>
                </a:solidFill>
              </a:rPr>
              <a:t>a collection of organs whose main function is to take in oxygen and eject carbon dioxide, which includes lungs, throat,  and passages ways that lead to the lungs. </a:t>
            </a:r>
          </a:p>
          <a:p>
            <a:pPr marL="0" indent="0">
              <a:buNone/>
            </a:pPr>
            <a:r>
              <a:rPr lang="en-US" sz="2700" b="1" u="sng" dirty="0" smtClean="0">
                <a:solidFill>
                  <a:schemeClr val="bg1">
                    <a:lumMod val="95000"/>
                  </a:schemeClr>
                </a:solidFill>
              </a:rPr>
              <a:t>Respiration: </a:t>
            </a:r>
            <a:r>
              <a:rPr lang="en-US" sz="2700" dirty="0" smtClean="0">
                <a:solidFill>
                  <a:schemeClr val="bg1">
                    <a:lumMod val="95000"/>
                  </a:schemeClr>
                </a:solidFill>
              </a:rPr>
              <a:t>in biology, the exchange of oxygen and carbon dioxide between living cells and their environment which includes, breathing  and cellular respiration. </a:t>
            </a:r>
          </a:p>
          <a:p>
            <a:pPr marL="0" indent="0">
              <a:buNone/>
            </a:pPr>
            <a:r>
              <a:rPr lang="en-US" sz="2700" b="1" u="sng" dirty="0" smtClean="0">
                <a:solidFill>
                  <a:schemeClr val="bg1">
                    <a:lumMod val="95000"/>
                  </a:schemeClr>
                </a:solidFill>
              </a:rPr>
              <a:t>Pharynx:</a:t>
            </a:r>
            <a:r>
              <a:rPr lang="en-US" sz="2700" dirty="0" smtClean="0">
                <a:solidFill>
                  <a:schemeClr val="bg1">
                    <a:lumMod val="95000"/>
                  </a:schemeClr>
                </a:solidFill>
              </a:rPr>
              <a:t> in flat worms, the muscular  tube that leads from the mouth to the gastrovascular cavity;  in animals with a digestive tract, the passage from the mouth to the larynx and esophagus.</a:t>
            </a:r>
          </a:p>
          <a:p>
            <a:pPr marL="0" indent="0">
              <a:buNone/>
            </a:pPr>
            <a:r>
              <a:rPr lang="en-US" sz="2700" b="1" u="sng" dirty="0" smtClean="0">
                <a:solidFill>
                  <a:schemeClr val="bg1">
                    <a:lumMod val="95000"/>
                  </a:schemeClr>
                </a:solidFill>
              </a:rPr>
              <a:t>Larynx:</a:t>
            </a:r>
            <a:r>
              <a:rPr lang="en-US" sz="2700" dirty="0" smtClean="0">
                <a:solidFill>
                  <a:schemeClr val="bg1">
                    <a:lumMod val="95000"/>
                  </a:schemeClr>
                </a:solidFill>
              </a:rPr>
              <a:t> the area of the throat that contains the vocal chords and produces vocal sounds.</a:t>
            </a:r>
          </a:p>
          <a:p>
            <a:pPr marL="0" indent="0">
              <a:buNone/>
            </a:pPr>
            <a:r>
              <a:rPr lang="en-US" sz="2700" b="1" u="sng" dirty="0" smtClean="0">
                <a:solidFill>
                  <a:schemeClr val="bg1">
                    <a:lumMod val="95000"/>
                  </a:schemeClr>
                </a:solidFill>
              </a:rPr>
              <a:t>Trachea: </a:t>
            </a:r>
            <a:r>
              <a:rPr lang="en-US" sz="2700" dirty="0">
                <a:solidFill>
                  <a:schemeClr val="bg1"/>
                </a:solidFill>
              </a:rPr>
              <a:t>in insects, myriapods, and spiders, one of a network of air tubes; in vertebrates, the tube that connects the larynx to the </a:t>
            </a:r>
            <a:r>
              <a:rPr lang="en-US" sz="2700" dirty="0" smtClean="0">
                <a:solidFill>
                  <a:schemeClr val="bg1"/>
                </a:solidFill>
              </a:rPr>
              <a:t>lungs.</a:t>
            </a:r>
          </a:p>
          <a:p>
            <a:pPr marL="0" indent="0">
              <a:buNone/>
            </a:pPr>
            <a:r>
              <a:rPr lang="en-US" sz="2700" b="1" u="sng" dirty="0" smtClean="0">
                <a:solidFill>
                  <a:schemeClr val="bg1"/>
                </a:solidFill>
              </a:rPr>
              <a:t>Bronchus: </a:t>
            </a:r>
            <a:r>
              <a:rPr lang="en-US" sz="2700" dirty="0">
                <a:solidFill>
                  <a:schemeClr val="bg1"/>
                </a:solidFill>
              </a:rPr>
              <a:t>one of the two tubes that connect the lungs with the </a:t>
            </a:r>
            <a:r>
              <a:rPr lang="en-US" sz="2700" dirty="0" smtClean="0">
                <a:solidFill>
                  <a:schemeClr val="bg1"/>
                </a:solidFill>
              </a:rPr>
              <a:t>trachea.</a:t>
            </a:r>
          </a:p>
          <a:p>
            <a:pPr marL="0" indent="0">
              <a:buNone/>
            </a:pPr>
            <a:r>
              <a:rPr lang="en-US" sz="2700" b="1" u="sng" dirty="0" smtClean="0">
                <a:solidFill>
                  <a:schemeClr val="bg1"/>
                </a:solidFill>
              </a:rPr>
              <a:t>Alveolus: </a:t>
            </a:r>
            <a:r>
              <a:rPr lang="en-US" sz="2700" dirty="0">
                <a:solidFill>
                  <a:schemeClr val="bg1"/>
                </a:solidFill>
              </a:rPr>
              <a:t>any of the tiny air sacs of the lungs where oxygen and carbon dioxide are exchanged</a:t>
            </a:r>
            <a:endParaRPr lang="en-US" sz="2700" b="1" u="sng" dirty="0" smtClean="0">
              <a:solidFill>
                <a:schemeClr val="bg1"/>
              </a:solidFill>
            </a:endParaRPr>
          </a:p>
          <a:p>
            <a:pPr marL="0" indent="0">
              <a:buNone/>
            </a:pPr>
            <a:endParaRPr lang="en-US" sz="2500" dirty="0" smtClean="0">
              <a:solidFill>
                <a:schemeClr val="bg1">
                  <a:lumMod val="95000"/>
                </a:schemeClr>
              </a:solidFill>
            </a:endParaRPr>
          </a:p>
          <a:p>
            <a:pPr marL="0" indent="0">
              <a:buNone/>
            </a:pPr>
            <a:endParaRPr lang="en-US" b="1" u="sng" dirty="0" smtClean="0">
              <a:solidFill>
                <a:schemeClr val="bg1">
                  <a:lumMod val="95000"/>
                </a:schemeClr>
              </a:solidFill>
            </a:endParaRPr>
          </a:p>
        </p:txBody>
      </p:sp>
      <p:sp>
        <p:nvSpPr>
          <p:cNvPr id="4" name="TextBox 3"/>
          <p:cNvSpPr txBox="1"/>
          <p:nvPr/>
        </p:nvSpPr>
        <p:spPr>
          <a:xfrm>
            <a:off x="5410200" y="1752600"/>
            <a:ext cx="1676400" cy="369332"/>
          </a:xfrm>
          <a:prstGeom prst="rect">
            <a:avLst/>
          </a:prstGeom>
          <a:noFill/>
        </p:spPr>
        <p:txBody>
          <a:bodyPr wrap="square" rtlCol="0">
            <a:spAutoFit/>
          </a:bodyPr>
          <a:lstStyle/>
          <a:p>
            <a:endParaRPr lang="en-US"/>
          </a:p>
        </p:txBody>
      </p:sp>
      <p:sp>
        <p:nvSpPr>
          <p:cNvPr id="6" name="Rectangle 5"/>
          <p:cNvSpPr/>
          <p:nvPr/>
        </p:nvSpPr>
        <p:spPr>
          <a:xfrm>
            <a:off x="4876800" y="2667000"/>
            <a:ext cx="4114800" cy="41910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dirty="0"/>
              <a:t>In humans, the path of oxygen through the circulatory system and respiratory system begins with inhalation. When a person inhales, the diaphragm contracts, pulling air into the lungs. The air moves through a series of tubes that lead from the nose and mouth into the lungs. Once air has reached the lungs, it moves into small, specialized structures, known as alveoli, which are surrounded by </a:t>
            </a:r>
            <a:r>
              <a:rPr lang="en-US" sz="1600" dirty="0">
                <a:solidFill>
                  <a:schemeClr val="bg1"/>
                </a:solidFill>
                <a:hlinkClick r:id="rId2"/>
              </a:rPr>
              <a:t>capillaries</a:t>
            </a:r>
            <a:r>
              <a:rPr lang="en-US" sz="1600" dirty="0">
                <a:solidFill>
                  <a:schemeClr val="bg1"/>
                </a:solidFill>
              </a:rPr>
              <a:t>.</a:t>
            </a:r>
            <a:endParaRPr lang="en-US" sz="1600" dirty="0">
              <a:ln w="18415" cmpd="sng">
                <a:solidFill>
                  <a:srgbClr val="FFFFFF"/>
                </a:solidFill>
                <a:prstDash val="solid"/>
              </a:ln>
              <a:solidFill>
                <a:schemeClr val="bg1"/>
              </a:solidFill>
            </a:endParaRPr>
          </a:p>
        </p:txBody>
      </p:sp>
      <p:pic>
        <p:nvPicPr>
          <p:cNvPr id="1026" name="Picture 2" descr="http://sciencewithme.com/wp-content/uploads/2010/12/respiratory_system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0"/>
            <a:ext cx="41148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27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par>
                                <p:cTn id="27" presetID="26" presetClass="entr" presetSubtype="0"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par>
                                <p:cTn id="59" presetID="26" presetClass="entr" presetSubtype="0" fill="hold" nodeType="with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par>
                                <p:cTn id="75" presetID="26" presetClass="entr" presetSubtype="0" fill="hold" nodeType="withEffect">
                                  <p:stCondLst>
                                    <p:cond delay="0"/>
                                  </p:stCondLst>
                                  <p:childTnLst>
                                    <p:set>
                                      <p:cBhvr>
                                        <p:cTn id="76" dur="1" fill="hold">
                                          <p:stCondLst>
                                            <p:cond delay="0"/>
                                          </p:stCondLst>
                                        </p:cTn>
                                        <p:tgtEl>
                                          <p:spTgt spid="3">
                                            <p:txEl>
                                              <p:pRg st="4" end="4"/>
                                            </p:txEl>
                                          </p:spTgt>
                                        </p:tgtEl>
                                        <p:attrNameLst>
                                          <p:attrName>style.visibility</p:attrName>
                                        </p:attrNameLst>
                                      </p:cBhvr>
                                      <p:to>
                                        <p:strVal val="visible"/>
                                      </p:to>
                                    </p:set>
                                    <p:animEffect transition="in" filter="wipe(down)">
                                      <p:cBhvr>
                                        <p:cTn id="77" dur="580">
                                          <p:stCondLst>
                                            <p:cond delay="0"/>
                                          </p:stCondLst>
                                        </p:cTn>
                                        <p:tgtEl>
                                          <p:spTgt spid="3">
                                            <p:txEl>
                                              <p:pRg st="4" end="4"/>
                                            </p:txEl>
                                          </p:spTgt>
                                        </p:tgtEl>
                                      </p:cBhvr>
                                    </p:animEffect>
                                    <p:anim calcmode="lin" valueType="num">
                                      <p:cBhvr>
                                        <p:cTn id="7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3">
                                            <p:txEl>
                                              <p:pRg st="4" end="4"/>
                                            </p:txEl>
                                          </p:spTgt>
                                        </p:tgtEl>
                                      </p:cBhvr>
                                      <p:to x="100000" y="60000"/>
                                    </p:animScale>
                                    <p:animScale>
                                      <p:cBhvr>
                                        <p:cTn id="84" dur="166" decel="50000">
                                          <p:stCondLst>
                                            <p:cond delay="676"/>
                                          </p:stCondLst>
                                        </p:cTn>
                                        <p:tgtEl>
                                          <p:spTgt spid="3">
                                            <p:txEl>
                                              <p:pRg st="4" end="4"/>
                                            </p:txEl>
                                          </p:spTgt>
                                        </p:tgtEl>
                                      </p:cBhvr>
                                      <p:to x="100000" y="100000"/>
                                    </p:animScale>
                                    <p:animScale>
                                      <p:cBhvr>
                                        <p:cTn id="85" dur="26">
                                          <p:stCondLst>
                                            <p:cond delay="1312"/>
                                          </p:stCondLst>
                                        </p:cTn>
                                        <p:tgtEl>
                                          <p:spTgt spid="3">
                                            <p:txEl>
                                              <p:pRg st="4" end="4"/>
                                            </p:txEl>
                                          </p:spTgt>
                                        </p:tgtEl>
                                      </p:cBhvr>
                                      <p:to x="100000" y="80000"/>
                                    </p:animScale>
                                    <p:animScale>
                                      <p:cBhvr>
                                        <p:cTn id="86" dur="166" decel="50000">
                                          <p:stCondLst>
                                            <p:cond delay="1338"/>
                                          </p:stCondLst>
                                        </p:cTn>
                                        <p:tgtEl>
                                          <p:spTgt spid="3">
                                            <p:txEl>
                                              <p:pRg st="4" end="4"/>
                                            </p:txEl>
                                          </p:spTgt>
                                        </p:tgtEl>
                                      </p:cBhvr>
                                      <p:to x="100000" y="100000"/>
                                    </p:animScale>
                                    <p:animScale>
                                      <p:cBhvr>
                                        <p:cTn id="87" dur="26">
                                          <p:stCondLst>
                                            <p:cond delay="1642"/>
                                          </p:stCondLst>
                                        </p:cTn>
                                        <p:tgtEl>
                                          <p:spTgt spid="3">
                                            <p:txEl>
                                              <p:pRg st="4" end="4"/>
                                            </p:txEl>
                                          </p:spTgt>
                                        </p:tgtEl>
                                      </p:cBhvr>
                                      <p:to x="100000" y="90000"/>
                                    </p:animScale>
                                    <p:animScale>
                                      <p:cBhvr>
                                        <p:cTn id="88" dur="166" decel="50000">
                                          <p:stCondLst>
                                            <p:cond delay="1668"/>
                                          </p:stCondLst>
                                        </p:cTn>
                                        <p:tgtEl>
                                          <p:spTgt spid="3">
                                            <p:txEl>
                                              <p:pRg st="4" end="4"/>
                                            </p:txEl>
                                          </p:spTgt>
                                        </p:tgtEl>
                                      </p:cBhvr>
                                      <p:to x="100000" y="100000"/>
                                    </p:animScale>
                                    <p:animScale>
                                      <p:cBhvr>
                                        <p:cTn id="89" dur="26">
                                          <p:stCondLst>
                                            <p:cond delay="1808"/>
                                          </p:stCondLst>
                                        </p:cTn>
                                        <p:tgtEl>
                                          <p:spTgt spid="3">
                                            <p:txEl>
                                              <p:pRg st="4" end="4"/>
                                            </p:txEl>
                                          </p:spTgt>
                                        </p:tgtEl>
                                      </p:cBhvr>
                                      <p:to x="100000" y="95000"/>
                                    </p:animScale>
                                    <p:animScale>
                                      <p:cBhvr>
                                        <p:cTn id="90" dur="166" decel="50000">
                                          <p:stCondLst>
                                            <p:cond delay="1834"/>
                                          </p:stCondLst>
                                        </p:cTn>
                                        <p:tgtEl>
                                          <p:spTgt spid="3">
                                            <p:txEl>
                                              <p:pRg st="4" end="4"/>
                                            </p:txEl>
                                          </p:spTgt>
                                        </p:tgtEl>
                                      </p:cBhvr>
                                      <p:to x="100000" y="100000"/>
                                    </p:animScale>
                                  </p:childTnLst>
                                </p:cTn>
                              </p:par>
                              <p:par>
                                <p:cTn id="91" presetID="26" presetClass="entr" presetSubtype="0" fill="hold" nodeType="withEffect">
                                  <p:stCondLst>
                                    <p:cond delay="0"/>
                                  </p:stCondLst>
                                  <p:childTnLst>
                                    <p:set>
                                      <p:cBhvr>
                                        <p:cTn id="92" dur="1" fill="hold">
                                          <p:stCondLst>
                                            <p:cond delay="0"/>
                                          </p:stCondLst>
                                        </p:cTn>
                                        <p:tgtEl>
                                          <p:spTgt spid="3">
                                            <p:txEl>
                                              <p:pRg st="5" end="5"/>
                                            </p:txEl>
                                          </p:spTgt>
                                        </p:tgtEl>
                                        <p:attrNameLst>
                                          <p:attrName>style.visibility</p:attrName>
                                        </p:attrNameLst>
                                      </p:cBhvr>
                                      <p:to>
                                        <p:strVal val="visible"/>
                                      </p:to>
                                    </p:set>
                                    <p:animEffect transition="in" filter="wipe(down)">
                                      <p:cBhvr>
                                        <p:cTn id="93" dur="580">
                                          <p:stCondLst>
                                            <p:cond delay="0"/>
                                          </p:stCondLst>
                                        </p:cTn>
                                        <p:tgtEl>
                                          <p:spTgt spid="3">
                                            <p:txEl>
                                              <p:pRg st="5" end="5"/>
                                            </p:txEl>
                                          </p:spTgt>
                                        </p:tgtEl>
                                      </p:cBhvr>
                                    </p:animEffect>
                                    <p:anim calcmode="lin" valueType="num">
                                      <p:cBhvr>
                                        <p:cTn id="9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3">
                                            <p:txEl>
                                              <p:pRg st="5" end="5"/>
                                            </p:txEl>
                                          </p:spTgt>
                                        </p:tgtEl>
                                      </p:cBhvr>
                                      <p:to x="100000" y="60000"/>
                                    </p:animScale>
                                    <p:animScale>
                                      <p:cBhvr>
                                        <p:cTn id="100" dur="166" decel="50000">
                                          <p:stCondLst>
                                            <p:cond delay="676"/>
                                          </p:stCondLst>
                                        </p:cTn>
                                        <p:tgtEl>
                                          <p:spTgt spid="3">
                                            <p:txEl>
                                              <p:pRg st="5" end="5"/>
                                            </p:txEl>
                                          </p:spTgt>
                                        </p:tgtEl>
                                      </p:cBhvr>
                                      <p:to x="100000" y="100000"/>
                                    </p:animScale>
                                    <p:animScale>
                                      <p:cBhvr>
                                        <p:cTn id="101" dur="26">
                                          <p:stCondLst>
                                            <p:cond delay="1312"/>
                                          </p:stCondLst>
                                        </p:cTn>
                                        <p:tgtEl>
                                          <p:spTgt spid="3">
                                            <p:txEl>
                                              <p:pRg st="5" end="5"/>
                                            </p:txEl>
                                          </p:spTgt>
                                        </p:tgtEl>
                                      </p:cBhvr>
                                      <p:to x="100000" y="80000"/>
                                    </p:animScale>
                                    <p:animScale>
                                      <p:cBhvr>
                                        <p:cTn id="102" dur="166" decel="50000">
                                          <p:stCondLst>
                                            <p:cond delay="1338"/>
                                          </p:stCondLst>
                                        </p:cTn>
                                        <p:tgtEl>
                                          <p:spTgt spid="3">
                                            <p:txEl>
                                              <p:pRg st="5" end="5"/>
                                            </p:txEl>
                                          </p:spTgt>
                                        </p:tgtEl>
                                      </p:cBhvr>
                                      <p:to x="100000" y="100000"/>
                                    </p:animScale>
                                    <p:animScale>
                                      <p:cBhvr>
                                        <p:cTn id="103" dur="26">
                                          <p:stCondLst>
                                            <p:cond delay="1642"/>
                                          </p:stCondLst>
                                        </p:cTn>
                                        <p:tgtEl>
                                          <p:spTgt spid="3">
                                            <p:txEl>
                                              <p:pRg st="5" end="5"/>
                                            </p:txEl>
                                          </p:spTgt>
                                        </p:tgtEl>
                                      </p:cBhvr>
                                      <p:to x="100000" y="90000"/>
                                    </p:animScale>
                                    <p:animScale>
                                      <p:cBhvr>
                                        <p:cTn id="104" dur="166" decel="50000">
                                          <p:stCondLst>
                                            <p:cond delay="1668"/>
                                          </p:stCondLst>
                                        </p:cTn>
                                        <p:tgtEl>
                                          <p:spTgt spid="3">
                                            <p:txEl>
                                              <p:pRg st="5" end="5"/>
                                            </p:txEl>
                                          </p:spTgt>
                                        </p:tgtEl>
                                      </p:cBhvr>
                                      <p:to x="100000" y="100000"/>
                                    </p:animScale>
                                    <p:animScale>
                                      <p:cBhvr>
                                        <p:cTn id="105" dur="26">
                                          <p:stCondLst>
                                            <p:cond delay="1808"/>
                                          </p:stCondLst>
                                        </p:cTn>
                                        <p:tgtEl>
                                          <p:spTgt spid="3">
                                            <p:txEl>
                                              <p:pRg st="5" end="5"/>
                                            </p:txEl>
                                          </p:spTgt>
                                        </p:tgtEl>
                                      </p:cBhvr>
                                      <p:to x="100000" y="95000"/>
                                    </p:animScale>
                                    <p:animScale>
                                      <p:cBhvr>
                                        <p:cTn id="106" dur="166" decel="50000">
                                          <p:stCondLst>
                                            <p:cond delay="1834"/>
                                          </p:stCondLst>
                                        </p:cTn>
                                        <p:tgtEl>
                                          <p:spTgt spid="3">
                                            <p:txEl>
                                              <p:pRg st="5" end="5"/>
                                            </p:txEl>
                                          </p:spTgt>
                                        </p:tgtEl>
                                      </p:cBhvr>
                                      <p:to x="100000" y="100000"/>
                                    </p:animScale>
                                  </p:childTnLst>
                                </p:cTn>
                              </p:par>
                              <p:par>
                                <p:cTn id="107" presetID="26" presetClass="entr" presetSubtype="0" fill="hold" nodeType="withEffect">
                                  <p:stCondLst>
                                    <p:cond delay="0"/>
                                  </p:stCondLst>
                                  <p:childTnLst>
                                    <p:set>
                                      <p:cBhvr>
                                        <p:cTn id="108" dur="1" fill="hold">
                                          <p:stCondLst>
                                            <p:cond delay="0"/>
                                          </p:stCondLst>
                                        </p:cTn>
                                        <p:tgtEl>
                                          <p:spTgt spid="3">
                                            <p:txEl>
                                              <p:pRg st="6" end="6"/>
                                            </p:txEl>
                                          </p:spTgt>
                                        </p:tgtEl>
                                        <p:attrNameLst>
                                          <p:attrName>style.visibility</p:attrName>
                                        </p:attrNameLst>
                                      </p:cBhvr>
                                      <p:to>
                                        <p:strVal val="visible"/>
                                      </p:to>
                                    </p:set>
                                    <p:animEffect transition="in" filter="wipe(down)">
                                      <p:cBhvr>
                                        <p:cTn id="109" dur="580">
                                          <p:stCondLst>
                                            <p:cond delay="0"/>
                                          </p:stCondLst>
                                        </p:cTn>
                                        <p:tgtEl>
                                          <p:spTgt spid="3">
                                            <p:txEl>
                                              <p:pRg st="6" end="6"/>
                                            </p:txEl>
                                          </p:spTgt>
                                        </p:tgtEl>
                                      </p:cBhvr>
                                    </p:animEffect>
                                    <p:anim calcmode="lin" valueType="num">
                                      <p:cBhvr>
                                        <p:cTn id="11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3">
                                            <p:txEl>
                                              <p:pRg st="6" end="6"/>
                                            </p:txEl>
                                          </p:spTgt>
                                        </p:tgtEl>
                                      </p:cBhvr>
                                      <p:to x="100000" y="60000"/>
                                    </p:animScale>
                                    <p:animScale>
                                      <p:cBhvr>
                                        <p:cTn id="116" dur="166" decel="50000">
                                          <p:stCondLst>
                                            <p:cond delay="676"/>
                                          </p:stCondLst>
                                        </p:cTn>
                                        <p:tgtEl>
                                          <p:spTgt spid="3">
                                            <p:txEl>
                                              <p:pRg st="6" end="6"/>
                                            </p:txEl>
                                          </p:spTgt>
                                        </p:tgtEl>
                                      </p:cBhvr>
                                      <p:to x="100000" y="100000"/>
                                    </p:animScale>
                                    <p:animScale>
                                      <p:cBhvr>
                                        <p:cTn id="117" dur="26">
                                          <p:stCondLst>
                                            <p:cond delay="1312"/>
                                          </p:stCondLst>
                                        </p:cTn>
                                        <p:tgtEl>
                                          <p:spTgt spid="3">
                                            <p:txEl>
                                              <p:pRg st="6" end="6"/>
                                            </p:txEl>
                                          </p:spTgt>
                                        </p:tgtEl>
                                      </p:cBhvr>
                                      <p:to x="100000" y="80000"/>
                                    </p:animScale>
                                    <p:animScale>
                                      <p:cBhvr>
                                        <p:cTn id="118" dur="166" decel="50000">
                                          <p:stCondLst>
                                            <p:cond delay="1338"/>
                                          </p:stCondLst>
                                        </p:cTn>
                                        <p:tgtEl>
                                          <p:spTgt spid="3">
                                            <p:txEl>
                                              <p:pRg st="6" end="6"/>
                                            </p:txEl>
                                          </p:spTgt>
                                        </p:tgtEl>
                                      </p:cBhvr>
                                      <p:to x="100000" y="100000"/>
                                    </p:animScale>
                                    <p:animScale>
                                      <p:cBhvr>
                                        <p:cTn id="119" dur="26">
                                          <p:stCondLst>
                                            <p:cond delay="1642"/>
                                          </p:stCondLst>
                                        </p:cTn>
                                        <p:tgtEl>
                                          <p:spTgt spid="3">
                                            <p:txEl>
                                              <p:pRg st="6" end="6"/>
                                            </p:txEl>
                                          </p:spTgt>
                                        </p:tgtEl>
                                      </p:cBhvr>
                                      <p:to x="100000" y="90000"/>
                                    </p:animScale>
                                    <p:animScale>
                                      <p:cBhvr>
                                        <p:cTn id="120" dur="166" decel="50000">
                                          <p:stCondLst>
                                            <p:cond delay="1668"/>
                                          </p:stCondLst>
                                        </p:cTn>
                                        <p:tgtEl>
                                          <p:spTgt spid="3">
                                            <p:txEl>
                                              <p:pRg st="6" end="6"/>
                                            </p:txEl>
                                          </p:spTgt>
                                        </p:tgtEl>
                                      </p:cBhvr>
                                      <p:to x="100000" y="100000"/>
                                    </p:animScale>
                                    <p:animScale>
                                      <p:cBhvr>
                                        <p:cTn id="121" dur="26">
                                          <p:stCondLst>
                                            <p:cond delay="1808"/>
                                          </p:stCondLst>
                                        </p:cTn>
                                        <p:tgtEl>
                                          <p:spTgt spid="3">
                                            <p:txEl>
                                              <p:pRg st="6" end="6"/>
                                            </p:txEl>
                                          </p:spTgt>
                                        </p:tgtEl>
                                      </p:cBhvr>
                                      <p:to x="100000" y="95000"/>
                                    </p:animScale>
                                    <p:animScale>
                                      <p:cBhvr>
                                        <p:cTn id="122" dur="166" decel="50000">
                                          <p:stCondLst>
                                            <p:cond delay="1834"/>
                                          </p:stCondLst>
                                        </p:cTn>
                                        <p:tgtEl>
                                          <p:spTgt spid="3">
                                            <p:txEl>
                                              <p:pRg st="6" end="6"/>
                                            </p:txEl>
                                          </p:spTgt>
                                        </p:tgtEl>
                                      </p:cBhvr>
                                      <p:to x="100000" y="100000"/>
                                    </p:animScale>
                                  </p:childTnLst>
                                </p:cTn>
                              </p:par>
                              <p:par>
                                <p:cTn id="123" presetID="26" presetClass="entr" presetSubtype="0" fill="hold" nodeType="withEffect">
                                  <p:stCondLst>
                                    <p:cond delay="0"/>
                                  </p:stCondLst>
                                  <p:childTnLst>
                                    <p:set>
                                      <p:cBhvr>
                                        <p:cTn id="124" dur="1" fill="hold">
                                          <p:stCondLst>
                                            <p:cond delay="0"/>
                                          </p:stCondLst>
                                        </p:cTn>
                                        <p:tgtEl>
                                          <p:spTgt spid="3">
                                            <p:txEl>
                                              <p:pRg st="7" end="7"/>
                                            </p:txEl>
                                          </p:spTgt>
                                        </p:tgtEl>
                                        <p:attrNameLst>
                                          <p:attrName>style.visibility</p:attrName>
                                        </p:attrNameLst>
                                      </p:cBhvr>
                                      <p:to>
                                        <p:strVal val="visible"/>
                                      </p:to>
                                    </p:set>
                                    <p:animEffect transition="in" filter="wipe(down)">
                                      <p:cBhvr>
                                        <p:cTn id="125" dur="580">
                                          <p:stCondLst>
                                            <p:cond delay="0"/>
                                          </p:stCondLst>
                                        </p:cTn>
                                        <p:tgtEl>
                                          <p:spTgt spid="3">
                                            <p:txEl>
                                              <p:pRg st="7" end="7"/>
                                            </p:txEl>
                                          </p:spTgt>
                                        </p:tgtEl>
                                      </p:cBhvr>
                                    </p:animEffect>
                                    <p:anim calcmode="lin" valueType="num">
                                      <p:cBhvr>
                                        <p:cTn id="12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1" dur="26">
                                          <p:stCondLst>
                                            <p:cond delay="650"/>
                                          </p:stCondLst>
                                        </p:cTn>
                                        <p:tgtEl>
                                          <p:spTgt spid="3">
                                            <p:txEl>
                                              <p:pRg st="7" end="7"/>
                                            </p:txEl>
                                          </p:spTgt>
                                        </p:tgtEl>
                                      </p:cBhvr>
                                      <p:to x="100000" y="60000"/>
                                    </p:animScale>
                                    <p:animScale>
                                      <p:cBhvr>
                                        <p:cTn id="132" dur="166" decel="50000">
                                          <p:stCondLst>
                                            <p:cond delay="676"/>
                                          </p:stCondLst>
                                        </p:cTn>
                                        <p:tgtEl>
                                          <p:spTgt spid="3">
                                            <p:txEl>
                                              <p:pRg st="7" end="7"/>
                                            </p:txEl>
                                          </p:spTgt>
                                        </p:tgtEl>
                                      </p:cBhvr>
                                      <p:to x="100000" y="100000"/>
                                    </p:animScale>
                                    <p:animScale>
                                      <p:cBhvr>
                                        <p:cTn id="133" dur="26">
                                          <p:stCondLst>
                                            <p:cond delay="1312"/>
                                          </p:stCondLst>
                                        </p:cTn>
                                        <p:tgtEl>
                                          <p:spTgt spid="3">
                                            <p:txEl>
                                              <p:pRg st="7" end="7"/>
                                            </p:txEl>
                                          </p:spTgt>
                                        </p:tgtEl>
                                      </p:cBhvr>
                                      <p:to x="100000" y="80000"/>
                                    </p:animScale>
                                    <p:animScale>
                                      <p:cBhvr>
                                        <p:cTn id="134" dur="166" decel="50000">
                                          <p:stCondLst>
                                            <p:cond delay="1338"/>
                                          </p:stCondLst>
                                        </p:cTn>
                                        <p:tgtEl>
                                          <p:spTgt spid="3">
                                            <p:txEl>
                                              <p:pRg st="7" end="7"/>
                                            </p:txEl>
                                          </p:spTgt>
                                        </p:tgtEl>
                                      </p:cBhvr>
                                      <p:to x="100000" y="100000"/>
                                    </p:animScale>
                                    <p:animScale>
                                      <p:cBhvr>
                                        <p:cTn id="135" dur="26">
                                          <p:stCondLst>
                                            <p:cond delay="1642"/>
                                          </p:stCondLst>
                                        </p:cTn>
                                        <p:tgtEl>
                                          <p:spTgt spid="3">
                                            <p:txEl>
                                              <p:pRg st="7" end="7"/>
                                            </p:txEl>
                                          </p:spTgt>
                                        </p:tgtEl>
                                      </p:cBhvr>
                                      <p:to x="100000" y="90000"/>
                                    </p:animScale>
                                    <p:animScale>
                                      <p:cBhvr>
                                        <p:cTn id="136" dur="166" decel="50000">
                                          <p:stCondLst>
                                            <p:cond delay="1668"/>
                                          </p:stCondLst>
                                        </p:cTn>
                                        <p:tgtEl>
                                          <p:spTgt spid="3">
                                            <p:txEl>
                                              <p:pRg st="7" end="7"/>
                                            </p:txEl>
                                          </p:spTgt>
                                        </p:tgtEl>
                                      </p:cBhvr>
                                      <p:to x="100000" y="100000"/>
                                    </p:animScale>
                                    <p:animScale>
                                      <p:cBhvr>
                                        <p:cTn id="137" dur="26">
                                          <p:stCondLst>
                                            <p:cond delay="1808"/>
                                          </p:stCondLst>
                                        </p:cTn>
                                        <p:tgtEl>
                                          <p:spTgt spid="3">
                                            <p:txEl>
                                              <p:pRg st="7" end="7"/>
                                            </p:txEl>
                                          </p:spTgt>
                                        </p:tgtEl>
                                      </p:cBhvr>
                                      <p:to x="100000" y="95000"/>
                                    </p:animScale>
                                    <p:animScale>
                                      <p:cBhvr>
                                        <p:cTn id="138" dur="166" decel="50000">
                                          <p:stCondLst>
                                            <p:cond delay="1834"/>
                                          </p:stCondLst>
                                        </p:cTn>
                                        <p:tgtEl>
                                          <p:spTgt spid="3">
                                            <p:txEl>
                                              <p:pRg st="7" end="7"/>
                                            </p:txEl>
                                          </p:spTgt>
                                        </p:tgtEl>
                                      </p:cBhvr>
                                      <p:to x="100000" y="100000"/>
                                    </p:animScale>
                                  </p:childTnLst>
                                </p:cTn>
                              </p:par>
                              <p:par>
                                <p:cTn id="139" presetID="26" presetClass="entr" presetSubtype="0" fill="hold" nodeType="withEffect">
                                  <p:stCondLst>
                                    <p:cond delay="0"/>
                                  </p:stCondLst>
                                  <p:childTnLst>
                                    <p:set>
                                      <p:cBhvr>
                                        <p:cTn id="140" dur="1" fill="hold">
                                          <p:stCondLst>
                                            <p:cond delay="0"/>
                                          </p:stCondLst>
                                        </p:cTn>
                                        <p:tgtEl>
                                          <p:spTgt spid="3">
                                            <p:txEl>
                                              <p:pRg st="8" end="8"/>
                                            </p:txEl>
                                          </p:spTgt>
                                        </p:tgtEl>
                                        <p:attrNameLst>
                                          <p:attrName>style.visibility</p:attrName>
                                        </p:attrNameLst>
                                      </p:cBhvr>
                                      <p:to>
                                        <p:strVal val="visible"/>
                                      </p:to>
                                    </p:set>
                                    <p:animEffect transition="in" filter="wipe(down)">
                                      <p:cBhvr>
                                        <p:cTn id="141" dur="580">
                                          <p:stCondLst>
                                            <p:cond delay="0"/>
                                          </p:stCondLst>
                                        </p:cTn>
                                        <p:tgtEl>
                                          <p:spTgt spid="3">
                                            <p:txEl>
                                              <p:pRg st="8" end="8"/>
                                            </p:txEl>
                                          </p:spTgt>
                                        </p:tgtEl>
                                      </p:cBhvr>
                                    </p:animEffect>
                                    <p:anim calcmode="lin" valueType="num">
                                      <p:cBhvr>
                                        <p:cTn id="14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7" dur="26">
                                          <p:stCondLst>
                                            <p:cond delay="650"/>
                                          </p:stCondLst>
                                        </p:cTn>
                                        <p:tgtEl>
                                          <p:spTgt spid="3">
                                            <p:txEl>
                                              <p:pRg st="8" end="8"/>
                                            </p:txEl>
                                          </p:spTgt>
                                        </p:tgtEl>
                                      </p:cBhvr>
                                      <p:to x="100000" y="60000"/>
                                    </p:animScale>
                                    <p:animScale>
                                      <p:cBhvr>
                                        <p:cTn id="148" dur="166" decel="50000">
                                          <p:stCondLst>
                                            <p:cond delay="676"/>
                                          </p:stCondLst>
                                        </p:cTn>
                                        <p:tgtEl>
                                          <p:spTgt spid="3">
                                            <p:txEl>
                                              <p:pRg st="8" end="8"/>
                                            </p:txEl>
                                          </p:spTgt>
                                        </p:tgtEl>
                                      </p:cBhvr>
                                      <p:to x="100000" y="100000"/>
                                    </p:animScale>
                                    <p:animScale>
                                      <p:cBhvr>
                                        <p:cTn id="149" dur="26">
                                          <p:stCondLst>
                                            <p:cond delay="1312"/>
                                          </p:stCondLst>
                                        </p:cTn>
                                        <p:tgtEl>
                                          <p:spTgt spid="3">
                                            <p:txEl>
                                              <p:pRg st="8" end="8"/>
                                            </p:txEl>
                                          </p:spTgt>
                                        </p:tgtEl>
                                      </p:cBhvr>
                                      <p:to x="100000" y="80000"/>
                                    </p:animScale>
                                    <p:animScale>
                                      <p:cBhvr>
                                        <p:cTn id="150" dur="166" decel="50000">
                                          <p:stCondLst>
                                            <p:cond delay="1338"/>
                                          </p:stCondLst>
                                        </p:cTn>
                                        <p:tgtEl>
                                          <p:spTgt spid="3">
                                            <p:txEl>
                                              <p:pRg st="8" end="8"/>
                                            </p:txEl>
                                          </p:spTgt>
                                        </p:tgtEl>
                                      </p:cBhvr>
                                      <p:to x="100000" y="100000"/>
                                    </p:animScale>
                                    <p:animScale>
                                      <p:cBhvr>
                                        <p:cTn id="151" dur="26">
                                          <p:stCondLst>
                                            <p:cond delay="1642"/>
                                          </p:stCondLst>
                                        </p:cTn>
                                        <p:tgtEl>
                                          <p:spTgt spid="3">
                                            <p:txEl>
                                              <p:pRg st="8" end="8"/>
                                            </p:txEl>
                                          </p:spTgt>
                                        </p:tgtEl>
                                      </p:cBhvr>
                                      <p:to x="100000" y="90000"/>
                                    </p:animScale>
                                    <p:animScale>
                                      <p:cBhvr>
                                        <p:cTn id="152" dur="166" decel="50000">
                                          <p:stCondLst>
                                            <p:cond delay="1668"/>
                                          </p:stCondLst>
                                        </p:cTn>
                                        <p:tgtEl>
                                          <p:spTgt spid="3">
                                            <p:txEl>
                                              <p:pRg st="8" end="8"/>
                                            </p:txEl>
                                          </p:spTgt>
                                        </p:tgtEl>
                                      </p:cBhvr>
                                      <p:to x="100000" y="100000"/>
                                    </p:animScale>
                                    <p:animScale>
                                      <p:cBhvr>
                                        <p:cTn id="153" dur="26">
                                          <p:stCondLst>
                                            <p:cond delay="1808"/>
                                          </p:stCondLst>
                                        </p:cTn>
                                        <p:tgtEl>
                                          <p:spTgt spid="3">
                                            <p:txEl>
                                              <p:pRg st="8" end="8"/>
                                            </p:txEl>
                                          </p:spTgt>
                                        </p:tgtEl>
                                      </p:cBhvr>
                                      <p:to x="100000" y="95000"/>
                                    </p:animScale>
                                    <p:animScale>
                                      <p:cBhvr>
                                        <p:cTn id="154" dur="166" decel="50000">
                                          <p:stCondLst>
                                            <p:cond delay="1834"/>
                                          </p:stCondLst>
                                        </p:cTn>
                                        <p:tgtEl>
                                          <p:spTgt spid="3">
                                            <p:txEl>
                                              <p:pRg st="8" end="8"/>
                                            </p:txEl>
                                          </p:spTgt>
                                        </p:tgtEl>
                                      </p:cBhvr>
                                      <p:to x="100000" y="100000"/>
                                    </p:animScale>
                                  </p:childTnLst>
                                </p:cTn>
                              </p:par>
                              <p:par>
                                <p:cTn id="155" presetID="26" presetClass="entr" presetSubtype="0" fill="hold" nodeType="withEffect">
                                  <p:stCondLst>
                                    <p:cond delay="0"/>
                                  </p:stCondLst>
                                  <p:childTnLst>
                                    <p:set>
                                      <p:cBhvr>
                                        <p:cTn id="156" dur="1" fill="hold">
                                          <p:stCondLst>
                                            <p:cond delay="0"/>
                                          </p:stCondLst>
                                        </p:cTn>
                                        <p:tgtEl>
                                          <p:spTgt spid="3">
                                            <p:txEl>
                                              <p:pRg st="9" end="9"/>
                                            </p:txEl>
                                          </p:spTgt>
                                        </p:tgtEl>
                                        <p:attrNameLst>
                                          <p:attrName>style.visibility</p:attrName>
                                        </p:attrNameLst>
                                      </p:cBhvr>
                                      <p:to>
                                        <p:strVal val="visible"/>
                                      </p:to>
                                    </p:set>
                                    <p:animEffect transition="in" filter="wipe(down)">
                                      <p:cBhvr>
                                        <p:cTn id="157" dur="580">
                                          <p:stCondLst>
                                            <p:cond delay="0"/>
                                          </p:stCondLst>
                                        </p:cTn>
                                        <p:tgtEl>
                                          <p:spTgt spid="3">
                                            <p:txEl>
                                              <p:pRg st="9" end="9"/>
                                            </p:txEl>
                                          </p:spTgt>
                                        </p:tgtEl>
                                      </p:cBhvr>
                                    </p:animEffect>
                                    <p:anim calcmode="lin" valueType="num">
                                      <p:cBhvr>
                                        <p:cTn id="158"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59"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60"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61"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62"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63" dur="26">
                                          <p:stCondLst>
                                            <p:cond delay="650"/>
                                          </p:stCondLst>
                                        </p:cTn>
                                        <p:tgtEl>
                                          <p:spTgt spid="3">
                                            <p:txEl>
                                              <p:pRg st="9" end="9"/>
                                            </p:txEl>
                                          </p:spTgt>
                                        </p:tgtEl>
                                      </p:cBhvr>
                                      <p:to x="100000" y="60000"/>
                                    </p:animScale>
                                    <p:animScale>
                                      <p:cBhvr>
                                        <p:cTn id="164" dur="166" decel="50000">
                                          <p:stCondLst>
                                            <p:cond delay="676"/>
                                          </p:stCondLst>
                                        </p:cTn>
                                        <p:tgtEl>
                                          <p:spTgt spid="3">
                                            <p:txEl>
                                              <p:pRg st="9" end="9"/>
                                            </p:txEl>
                                          </p:spTgt>
                                        </p:tgtEl>
                                      </p:cBhvr>
                                      <p:to x="100000" y="100000"/>
                                    </p:animScale>
                                    <p:animScale>
                                      <p:cBhvr>
                                        <p:cTn id="165" dur="26">
                                          <p:stCondLst>
                                            <p:cond delay="1312"/>
                                          </p:stCondLst>
                                        </p:cTn>
                                        <p:tgtEl>
                                          <p:spTgt spid="3">
                                            <p:txEl>
                                              <p:pRg st="9" end="9"/>
                                            </p:txEl>
                                          </p:spTgt>
                                        </p:tgtEl>
                                      </p:cBhvr>
                                      <p:to x="100000" y="80000"/>
                                    </p:animScale>
                                    <p:animScale>
                                      <p:cBhvr>
                                        <p:cTn id="166" dur="166" decel="50000">
                                          <p:stCondLst>
                                            <p:cond delay="1338"/>
                                          </p:stCondLst>
                                        </p:cTn>
                                        <p:tgtEl>
                                          <p:spTgt spid="3">
                                            <p:txEl>
                                              <p:pRg st="9" end="9"/>
                                            </p:txEl>
                                          </p:spTgt>
                                        </p:tgtEl>
                                      </p:cBhvr>
                                      <p:to x="100000" y="100000"/>
                                    </p:animScale>
                                    <p:animScale>
                                      <p:cBhvr>
                                        <p:cTn id="167" dur="26">
                                          <p:stCondLst>
                                            <p:cond delay="1642"/>
                                          </p:stCondLst>
                                        </p:cTn>
                                        <p:tgtEl>
                                          <p:spTgt spid="3">
                                            <p:txEl>
                                              <p:pRg st="9" end="9"/>
                                            </p:txEl>
                                          </p:spTgt>
                                        </p:tgtEl>
                                      </p:cBhvr>
                                      <p:to x="100000" y="90000"/>
                                    </p:animScale>
                                    <p:animScale>
                                      <p:cBhvr>
                                        <p:cTn id="168" dur="166" decel="50000">
                                          <p:stCondLst>
                                            <p:cond delay="1668"/>
                                          </p:stCondLst>
                                        </p:cTn>
                                        <p:tgtEl>
                                          <p:spTgt spid="3">
                                            <p:txEl>
                                              <p:pRg st="9" end="9"/>
                                            </p:txEl>
                                          </p:spTgt>
                                        </p:tgtEl>
                                      </p:cBhvr>
                                      <p:to x="100000" y="100000"/>
                                    </p:animScale>
                                    <p:animScale>
                                      <p:cBhvr>
                                        <p:cTn id="169" dur="26">
                                          <p:stCondLst>
                                            <p:cond delay="1808"/>
                                          </p:stCondLst>
                                        </p:cTn>
                                        <p:tgtEl>
                                          <p:spTgt spid="3">
                                            <p:txEl>
                                              <p:pRg st="9" end="9"/>
                                            </p:txEl>
                                          </p:spTgt>
                                        </p:tgtEl>
                                      </p:cBhvr>
                                      <p:to x="100000" y="95000"/>
                                    </p:animScale>
                                    <p:animScale>
                                      <p:cBhvr>
                                        <p:cTn id="170" dur="166" decel="50000">
                                          <p:stCondLst>
                                            <p:cond delay="1834"/>
                                          </p:stCondLst>
                                        </p:cTn>
                                        <p:tgtEl>
                                          <p:spTgt spid="3">
                                            <p:txEl>
                                              <p:pRg st="9" end="9"/>
                                            </p:txEl>
                                          </p:spTgt>
                                        </p:tgtEl>
                                      </p:cBhvr>
                                      <p:to x="100000" y="100000"/>
                                    </p:animScale>
                                  </p:childTnLst>
                                </p:cTn>
                              </p:par>
                              <p:par>
                                <p:cTn id="171" presetID="26" presetClass="entr" presetSubtype="0" fill="hold" nodeType="withEffect">
                                  <p:stCondLst>
                                    <p:cond delay="0"/>
                                  </p:stCondLst>
                                  <p:childTnLst>
                                    <p:set>
                                      <p:cBhvr>
                                        <p:cTn id="172" dur="1" fill="hold">
                                          <p:stCondLst>
                                            <p:cond delay="0"/>
                                          </p:stCondLst>
                                        </p:cTn>
                                        <p:tgtEl>
                                          <p:spTgt spid="3">
                                            <p:txEl>
                                              <p:pRg st="10" end="10"/>
                                            </p:txEl>
                                          </p:spTgt>
                                        </p:tgtEl>
                                        <p:attrNameLst>
                                          <p:attrName>style.visibility</p:attrName>
                                        </p:attrNameLst>
                                      </p:cBhvr>
                                      <p:to>
                                        <p:strVal val="visible"/>
                                      </p:to>
                                    </p:set>
                                    <p:animEffect transition="in" filter="wipe(down)">
                                      <p:cBhvr>
                                        <p:cTn id="173" dur="580">
                                          <p:stCondLst>
                                            <p:cond delay="0"/>
                                          </p:stCondLst>
                                        </p:cTn>
                                        <p:tgtEl>
                                          <p:spTgt spid="3">
                                            <p:txEl>
                                              <p:pRg st="10" end="10"/>
                                            </p:txEl>
                                          </p:spTgt>
                                        </p:tgtEl>
                                      </p:cBhvr>
                                    </p:animEffect>
                                    <p:anim calcmode="lin" valueType="num">
                                      <p:cBhvr>
                                        <p:cTn id="174"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75"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76"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77"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78"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79" dur="26">
                                          <p:stCondLst>
                                            <p:cond delay="650"/>
                                          </p:stCondLst>
                                        </p:cTn>
                                        <p:tgtEl>
                                          <p:spTgt spid="3">
                                            <p:txEl>
                                              <p:pRg st="10" end="10"/>
                                            </p:txEl>
                                          </p:spTgt>
                                        </p:tgtEl>
                                      </p:cBhvr>
                                      <p:to x="100000" y="60000"/>
                                    </p:animScale>
                                    <p:animScale>
                                      <p:cBhvr>
                                        <p:cTn id="180" dur="166" decel="50000">
                                          <p:stCondLst>
                                            <p:cond delay="676"/>
                                          </p:stCondLst>
                                        </p:cTn>
                                        <p:tgtEl>
                                          <p:spTgt spid="3">
                                            <p:txEl>
                                              <p:pRg st="10" end="10"/>
                                            </p:txEl>
                                          </p:spTgt>
                                        </p:tgtEl>
                                      </p:cBhvr>
                                      <p:to x="100000" y="100000"/>
                                    </p:animScale>
                                    <p:animScale>
                                      <p:cBhvr>
                                        <p:cTn id="181" dur="26">
                                          <p:stCondLst>
                                            <p:cond delay="1312"/>
                                          </p:stCondLst>
                                        </p:cTn>
                                        <p:tgtEl>
                                          <p:spTgt spid="3">
                                            <p:txEl>
                                              <p:pRg st="10" end="10"/>
                                            </p:txEl>
                                          </p:spTgt>
                                        </p:tgtEl>
                                      </p:cBhvr>
                                      <p:to x="100000" y="80000"/>
                                    </p:animScale>
                                    <p:animScale>
                                      <p:cBhvr>
                                        <p:cTn id="182" dur="166" decel="50000">
                                          <p:stCondLst>
                                            <p:cond delay="1338"/>
                                          </p:stCondLst>
                                        </p:cTn>
                                        <p:tgtEl>
                                          <p:spTgt spid="3">
                                            <p:txEl>
                                              <p:pRg st="10" end="10"/>
                                            </p:txEl>
                                          </p:spTgt>
                                        </p:tgtEl>
                                      </p:cBhvr>
                                      <p:to x="100000" y="100000"/>
                                    </p:animScale>
                                    <p:animScale>
                                      <p:cBhvr>
                                        <p:cTn id="183" dur="26">
                                          <p:stCondLst>
                                            <p:cond delay="1642"/>
                                          </p:stCondLst>
                                        </p:cTn>
                                        <p:tgtEl>
                                          <p:spTgt spid="3">
                                            <p:txEl>
                                              <p:pRg st="10" end="10"/>
                                            </p:txEl>
                                          </p:spTgt>
                                        </p:tgtEl>
                                      </p:cBhvr>
                                      <p:to x="100000" y="90000"/>
                                    </p:animScale>
                                    <p:animScale>
                                      <p:cBhvr>
                                        <p:cTn id="184" dur="166" decel="50000">
                                          <p:stCondLst>
                                            <p:cond delay="1668"/>
                                          </p:stCondLst>
                                        </p:cTn>
                                        <p:tgtEl>
                                          <p:spTgt spid="3">
                                            <p:txEl>
                                              <p:pRg st="10" end="10"/>
                                            </p:txEl>
                                          </p:spTgt>
                                        </p:tgtEl>
                                      </p:cBhvr>
                                      <p:to x="100000" y="100000"/>
                                    </p:animScale>
                                    <p:animScale>
                                      <p:cBhvr>
                                        <p:cTn id="185" dur="26">
                                          <p:stCondLst>
                                            <p:cond delay="1808"/>
                                          </p:stCondLst>
                                        </p:cTn>
                                        <p:tgtEl>
                                          <p:spTgt spid="3">
                                            <p:txEl>
                                              <p:pRg st="10" end="10"/>
                                            </p:txEl>
                                          </p:spTgt>
                                        </p:tgtEl>
                                      </p:cBhvr>
                                      <p:to x="100000" y="95000"/>
                                    </p:animScale>
                                    <p:animScale>
                                      <p:cBhvr>
                                        <p:cTn id="186" dur="166" decel="50000">
                                          <p:stCondLst>
                                            <p:cond delay="1834"/>
                                          </p:stCondLst>
                                        </p:cTn>
                                        <p:tgtEl>
                                          <p:spTgt spid="3">
                                            <p:txEl>
                                              <p:pRg st="10" end="10"/>
                                            </p:txEl>
                                          </p:spTgt>
                                        </p:tgtEl>
                                      </p:cBhvr>
                                      <p:to x="100000" y="100000"/>
                                    </p:animScale>
                                  </p:childTnLst>
                                </p:cTn>
                              </p:par>
                              <p:par>
                                <p:cTn id="187" presetID="26" presetClass="entr" presetSubtype="0" fill="hold" nodeType="withEffect">
                                  <p:stCondLst>
                                    <p:cond delay="0"/>
                                  </p:stCondLst>
                                  <p:childTnLst>
                                    <p:set>
                                      <p:cBhvr>
                                        <p:cTn id="188" dur="1" fill="hold">
                                          <p:stCondLst>
                                            <p:cond delay="0"/>
                                          </p:stCondLst>
                                        </p:cTn>
                                        <p:tgtEl>
                                          <p:spTgt spid="3">
                                            <p:txEl>
                                              <p:pRg st="11" end="11"/>
                                            </p:txEl>
                                          </p:spTgt>
                                        </p:tgtEl>
                                        <p:attrNameLst>
                                          <p:attrName>style.visibility</p:attrName>
                                        </p:attrNameLst>
                                      </p:cBhvr>
                                      <p:to>
                                        <p:strVal val="visible"/>
                                      </p:to>
                                    </p:set>
                                    <p:animEffect transition="in" filter="wipe(down)">
                                      <p:cBhvr>
                                        <p:cTn id="189" dur="580">
                                          <p:stCondLst>
                                            <p:cond delay="0"/>
                                          </p:stCondLst>
                                        </p:cTn>
                                        <p:tgtEl>
                                          <p:spTgt spid="3">
                                            <p:txEl>
                                              <p:pRg st="11" end="11"/>
                                            </p:txEl>
                                          </p:spTgt>
                                        </p:tgtEl>
                                      </p:cBhvr>
                                    </p:animEffect>
                                    <p:anim calcmode="lin" valueType="num">
                                      <p:cBhvr>
                                        <p:cTn id="190"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191"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192"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193"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194"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195" dur="26">
                                          <p:stCondLst>
                                            <p:cond delay="650"/>
                                          </p:stCondLst>
                                        </p:cTn>
                                        <p:tgtEl>
                                          <p:spTgt spid="3">
                                            <p:txEl>
                                              <p:pRg st="11" end="11"/>
                                            </p:txEl>
                                          </p:spTgt>
                                        </p:tgtEl>
                                      </p:cBhvr>
                                      <p:to x="100000" y="60000"/>
                                    </p:animScale>
                                    <p:animScale>
                                      <p:cBhvr>
                                        <p:cTn id="196" dur="166" decel="50000">
                                          <p:stCondLst>
                                            <p:cond delay="676"/>
                                          </p:stCondLst>
                                        </p:cTn>
                                        <p:tgtEl>
                                          <p:spTgt spid="3">
                                            <p:txEl>
                                              <p:pRg st="11" end="11"/>
                                            </p:txEl>
                                          </p:spTgt>
                                        </p:tgtEl>
                                      </p:cBhvr>
                                      <p:to x="100000" y="100000"/>
                                    </p:animScale>
                                    <p:animScale>
                                      <p:cBhvr>
                                        <p:cTn id="197" dur="26">
                                          <p:stCondLst>
                                            <p:cond delay="1312"/>
                                          </p:stCondLst>
                                        </p:cTn>
                                        <p:tgtEl>
                                          <p:spTgt spid="3">
                                            <p:txEl>
                                              <p:pRg st="11" end="11"/>
                                            </p:txEl>
                                          </p:spTgt>
                                        </p:tgtEl>
                                      </p:cBhvr>
                                      <p:to x="100000" y="80000"/>
                                    </p:animScale>
                                    <p:animScale>
                                      <p:cBhvr>
                                        <p:cTn id="198" dur="166" decel="50000">
                                          <p:stCondLst>
                                            <p:cond delay="1338"/>
                                          </p:stCondLst>
                                        </p:cTn>
                                        <p:tgtEl>
                                          <p:spTgt spid="3">
                                            <p:txEl>
                                              <p:pRg st="11" end="11"/>
                                            </p:txEl>
                                          </p:spTgt>
                                        </p:tgtEl>
                                      </p:cBhvr>
                                      <p:to x="100000" y="100000"/>
                                    </p:animScale>
                                    <p:animScale>
                                      <p:cBhvr>
                                        <p:cTn id="199" dur="26">
                                          <p:stCondLst>
                                            <p:cond delay="1642"/>
                                          </p:stCondLst>
                                        </p:cTn>
                                        <p:tgtEl>
                                          <p:spTgt spid="3">
                                            <p:txEl>
                                              <p:pRg st="11" end="11"/>
                                            </p:txEl>
                                          </p:spTgt>
                                        </p:tgtEl>
                                      </p:cBhvr>
                                      <p:to x="100000" y="90000"/>
                                    </p:animScale>
                                    <p:animScale>
                                      <p:cBhvr>
                                        <p:cTn id="200" dur="166" decel="50000">
                                          <p:stCondLst>
                                            <p:cond delay="1668"/>
                                          </p:stCondLst>
                                        </p:cTn>
                                        <p:tgtEl>
                                          <p:spTgt spid="3">
                                            <p:txEl>
                                              <p:pRg st="11" end="11"/>
                                            </p:txEl>
                                          </p:spTgt>
                                        </p:tgtEl>
                                      </p:cBhvr>
                                      <p:to x="100000" y="100000"/>
                                    </p:animScale>
                                    <p:animScale>
                                      <p:cBhvr>
                                        <p:cTn id="201" dur="26">
                                          <p:stCondLst>
                                            <p:cond delay="1808"/>
                                          </p:stCondLst>
                                        </p:cTn>
                                        <p:tgtEl>
                                          <p:spTgt spid="3">
                                            <p:txEl>
                                              <p:pRg st="11" end="11"/>
                                            </p:txEl>
                                          </p:spTgt>
                                        </p:tgtEl>
                                      </p:cBhvr>
                                      <p:to x="100000" y="95000"/>
                                    </p:animScale>
                                    <p:animScale>
                                      <p:cBhvr>
                                        <p:cTn id="202" dur="166" decel="50000">
                                          <p:stCondLst>
                                            <p:cond delay="1834"/>
                                          </p:stCondLst>
                                        </p:cTn>
                                        <p:tgtEl>
                                          <p:spTgt spid="3">
                                            <p:txEl>
                                              <p:pRg st="11" end="11"/>
                                            </p:txEl>
                                          </p:spTgt>
                                        </p:tgtEl>
                                      </p:cBhvr>
                                      <p:to x="100000" y="100000"/>
                                    </p:animScale>
                                  </p:childTnLst>
                                </p:cTn>
                              </p:par>
                              <p:par>
                                <p:cTn id="203" presetID="26" presetClass="entr" presetSubtype="0" fill="hold" nodeType="withEffect">
                                  <p:stCondLst>
                                    <p:cond delay="0"/>
                                  </p:stCondLst>
                                  <p:childTnLst>
                                    <p:set>
                                      <p:cBhvr>
                                        <p:cTn id="204" dur="1" fill="hold">
                                          <p:stCondLst>
                                            <p:cond delay="0"/>
                                          </p:stCondLst>
                                        </p:cTn>
                                        <p:tgtEl>
                                          <p:spTgt spid="3">
                                            <p:txEl>
                                              <p:pRg st="12" end="12"/>
                                            </p:txEl>
                                          </p:spTgt>
                                        </p:tgtEl>
                                        <p:attrNameLst>
                                          <p:attrName>style.visibility</p:attrName>
                                        </p:attrNameLst>
                                      </p:cBhvr>
                                      <p:to>
                                        <p:strVal val="visible"/>
                                      </p:to>
                                    </p:set>
                                    <p:animEffect transition="in" filter="wipe(down)">
                                      <p:cBhvr>
                                        <p:cTn id="205" dur="580">
                                          <p:stCondLst>
                                            <p:cond delay="0"/>
                                          </p:stCondLst>
                                        </p:cTn>
                                        <p:tgtEl>
                                          <p:spTgt spid="3">
                                            <p:txEl>
                                              <p:pRg st="12" end="12"/>
                                            </p:txEl>
                                          </p:spTgt>
                                        </p:tgtEl>
                                      </p:cBhvr>
                                    </p:animEffect>
                                    <p:anim calcmode="lin" valueType="num">
                                      <p:cBhvr>
                                        <p:cTn id="206"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3">
                                            <p:txEl>
                                              <p:pRg st="12" end="12"/>
                                            </p:txEl>
                                          </p:spTgt>
                                        </p:tgtEl>
                                      </p:cBhvr>
                                      <p:to x="100000" y="60000"/>
                                    </p:animScale>
                                    <p:animScale>
                                      <p:cBhvr>
                                        <p:cTn id="212" dur="166" decel="50000">
                                          <p:stCondLst>
                                            <p:cond delay="676"/>
                                          </p:stCondLst>
                                        </p:cTn>
                                        <p:tgtEl>
                                          <p:spTgt spid="3">
                                            <p:txEl>
                                              <p:pRg st="12" end="12"/>
                                            </p:txEl>
                                          </p:spTgt>
                                        </p:tgtEl>
                                      </p:cBhvr>
                                      <p:to x="100000" y="100000"/>
                                    </p:animScale>
                                    <p:animScale>
                                      <p:cBhvr>
                                        <p:cTn id="213" dur="26">
                                          <p:stCondLst>
                                            <p:cond delay="1312"/>
                                          </p:stCondLst>
                                        </p:cTn>
                                        <p:tgtEl>
                                          <p:spTgt spid="3">
                                            <p:txEl>
                                              <p:pRg st="12" end="12"/>
                                            </p:txEl>
                                          </p:spTgt>
                                        </p:tgtEl>
                                      </p:cBhvr>
                                      <p:to x="100000" y="80000"/>
                                    </p:animScale>
                                    <p:animScale>
                                      <p:cBhvr>
                                        <p:cTn id="214" dur="166" decel="50000">
                                          <p:stCondLst>
                                            <p:cond delay="1338"/>
                                          </p:stCondLst>
                                        </p:cTn>
                                        <p:tgtEl>
                                          <p:spTgt spid="3">
                                            <p:txEl>
                                              <p:pRg st="12" end="12"/>
                                            </p:txEl>
                                          </p:spTgt>
                                        </p:tgtEl>
                                      </p:cBhvr>
                                      <p:to x="100000" y="100000"/>
                                    </p:animScale>
                                    <p:animScale>
                                      <p:cBhvr>
                                        <p:cTn id="215" dur="26">
                                          <p:stCondLst>
                                            <p:cond delay="1642"/>
                                          </p:stCondLst>
                                        </p:cTn>
                                        <p:tgtEl>
                                          <p:spTgt spid="3">
                                            <p:txEl>
                                              <p:pRg st="12" end="12"/>
                                            </p:txEl>
                                          </p:spTgt>
                                        </p:tgtEl>
                                      </p:cBhvr>
                                      <p:to x="100000" y="90000"/>
                                    </p:animScale>
                                    <p:animScale>
                                      <p:cBhvr>
                                        <p:cTn id="216" dur="166" decel="50000">
                                          <p:stCondLst>
                                            <p:cond delay="1668"/>
                                          </p:stCondLst>
                                        </p:cTn>
                                        <p:tgtEl>
                                          <p:spTgt spid="3">
                                            <p:txEl>
                                              <p:pRg st="12" end="12"/>
                                            </p:txEl>
                                          </p:spTgt>
                                        </p:tgtEl>
                                      </p:cBhvr>
                                      <p:to x="100000" y="100000"/>
                                    </p:animScale>
                                    <p:animScale>
                                      <p:cBhvr>
                                        <p:cTn id="217" dur="26">
                                          <p:stCondLst>
                                            <p:cond delay="1808"/>
                                          </p:stCondLst>
                                        </p:cTn>
                                        <p:tgtEl>
                                          <p:spTgt spid="3">
                                            <p:txEl>
                                              <p:pRg st="12" end="12"/>
                                            </p:txEl>
                                          </p:spTgt>
                                        </p:tgtEl>
                                      </p:cBhvr>
                                      <p:to x="100000" y="95000"/>
                                    </p:animScale>
                                    <p:animScale>
                                      <p:cBhvr>
                                        <p:cTn id="218" dur="166" decel="50000">
                                          <p:stCondLst>
                                            <p:cond delay="1834"/>
                                          </p:stCondLst>
                                        </p:cTn>
                                        <p:tgtEl>
                                          <p:spTgt spid="3">
                                            <p:txEl>
                                              <p:pRg st="12" end="12"/>
                                            </p:txEl>
                                          </p:spTgt>
                                        </p:tgtEl>
                                      </p:cBhvr>
                                      <p:to x="100000" y="100000"/>
                                    </p:animScale>
                                  </p:childTnLst>
                                </p:cTn>
                              </p:par>
                            </p:childTnLst>
                          </p:cTn>
                        </p:par>
                      </p:childTnLst>
                    </p:cTn>
                  </p:par>
                  <p:par>
                    <p:cTn id="219" fill="hold">
                      <p:stCondLst>
                        <p:cond delay="indefinite"/>
                      </p:stCondLst>
                      <p:childTnLst>
                        <p:par>
                          <p:cTn id="220" fill="hold">
                            <p:stCondLst>
                              <p:cond delay="0"/>
                            </p:stCondLst>
                            <p:childTnLst>
                              <p:par>
                                <p:cTn id="221" presetID="26" presetClass="emph" presetSubtype="0" fill="hold" nodeType="clickEffect">
                                  <p:stCondLst>
                                    <p:cond delay="0"/>
                                  </p:stCondLst>
                                  <p:childTnLst>
                                    <p:animEffect transition="out" filter="fade">
                                      <p:cBhvr>
                                        <p:cTn id="222" dur="500" tmFilter="0, 0; .2, .5; .8, .5; 1, 0"/>
                                        <p:tgtEl>
                                          <p:spTgt spid="1026"/>
                                        </p:tgtEl>
                                      </p:cBhvr>
                                    </p:animEffect>
                                    <p:animScale>
                                      <p:cBhvr>
                                        <p:cTn id="223" dur="250" autoRev="1" fill="hold"/>
                                        <p:tgtEl>
                                          <p:spTgt spid="1026"/>
                                        </p:tgtEl>
                                      </p:cBhvr>
                                      <p:by x="105000" y="105000"/>
                                    </p:animScale>
                                  </p:childTnLst>
                                </p:cTn>
                              </p:par>
                            </p:childTnLst>
                          </p:cTn>
                        </p:par>
                      </p:childTnLst>
                    </p:cTn>
                  </p:par>
                  <p:par>
                    <p:cTn id="224" fill="hold">
                      <p:stCondLst>
                        <p:cond delay="indefinite"/>
                      </p:stCondLst>
                      <p:childTnLst>
                        <p:par>
                          <p:cTn id="225" fill="hold">
                            <p:stCondLst>
                              <p:cond delay="0"/>
                            </p:stCondLst>
                            <p:childTnLst>
                              <p:par>
                                <p:cTn id="226" presetID="16" presetClass="entr" presetSubtype="21" fill="hold" grpId="0" nodeType="clickEffect">
                                  <p:stCondLst>
                                    <p:cond delay="0"/>
                                  </p:stCondLst>
                                  <p:childTnLst>
                                    <p:set>
                                      <p:cBhvr>
                                        <p:cTn id="227" dur="1" fill="hold">
                                          <p:stCondLst>
                                            <p:cond delay="0"/>
                                          </p:stCondLst>
                                        </p:cTn>
                                        <p:tgtEl>
                                          <p:spTgt spid="6"/>
                                        </p:tgtEl>
                                        <p:attrNameLst>
                                          <p:attrName>style.visibility</p:attrName>
                                        </p:attrNameLst>
                                      </p:cBhvr>
                                      <p:to>
                                        <p:strVal val="visible"/>
                                      </p:to>
                                    </p:set>
                                    <p:animEffect transition="in" filter="barn(inVertical)">
                                      <p:cBhvr>
                                        <p:cTn id="2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Epidemiologist</a:t>
            </a:r>
            <a:endParaRPr lang="en-US" dirty="0">
              <a:solidFill>
                <a:schemeClr val="bg2"/>
              </a:solidFill>
            </a:endParaRPr>
          </a:p>
        </p:txBody>
      </p:sp>
      <p:sp>
        <p:nvSpPr>
          <p:cNvPr id="7" name="Content Placeholder 6"/>
          <p:cNvSpPr>
            <a:spLocks noGrp="1"/>
          </p:cNvSpPr>
          <p:nvPr>
            <p:ph sz="half" idx="1"/>
          </p:nvPr>
        </p:nvSpPr>
        <p:spPr/>
        <p:txBody>
          <a:bodyPr>
            <a:normAutofit fontScale="92500"/>
          </a:bodyPr>
          <a:lstStyle/>
          <a:p>
            <a:r>
              <a:rPr lang="en-US" dirty="0" smtClean="0"/>
              <a:t>Whopping Cough is an illness in the respiratory system. Some of the  symptoms include diarrhea and coughing spells. Whopping Cough can cause dehydration. The lungs will be affected. Whopping Cough can be treated with antibiotics.      </a:t>
            </a:r>
            <a:endParaRPr lang="en-US" dirty="0"/>
          </a:p>
        </p:txBody>
      </p:sp>
      <p:sp>
        <p:nvSpPr>
          <p:cNvPr id="8" name="Content Placeholder 7"/>
          <p:cNvSpPr>
            <a:spLocks noGrp="1"/>
          </p:cNvSpPr>
          <p:nvPr>
            <p:ph sz="half" idx="2"/>
          </p:nvPr>
        </p:nvSpPr>
        <p:spPr/>
        <p:txBody>
          <a:bodyPr>
            <a:normAutofit fontScale="92500"/>
          </a:bodyPr>
          <a:lstStyle/>
          <a:p>
            <a:r>
              <a:rPr lang="en-US" dirty="0" smtClean="0"/>
              <a:t>Asthma is an illness in the respiratory system. Some symptoms include asthma attack, trouble breathing and unable to take a breath. Asthma effects the lungs. You can not treat the illness but you can take inhalers , but some people can actually grow out of it.  </a:t>
            </a:r>
            <a:endParaRPr lang="en-US" dirty="0"/>
          </a:p>
        </p:txBody>
      </p:sp>
    </p:spTree>
    <p:extLst>
      <p:ext uri="{BB962C8B-B14F-4D97-AF65-F5344CB8AC3E}">
        <p14:creationId xmlns:p14="http://schemas.microsoft.com/office/powerpoint/2010/main" val="2334570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   Surgeon</a:t>
            </a:r>
            <a:r>
              <a:rPr lang="en-US" dirty="0" smtClean="0"/>
              <a:t>	</a:t>
            </a:r>
            <a:endParaRPr lang="en-US" dirty="0"/>
          </a:p>
        </p:txBody>
      </p:sp>
      <p:sp>
        <p:nvSpPr>
          <p:cNvPr id="3" name="Content Placeholder 2"/>
          <p:cNvSpPr>
            <a:spLocks noGrp="1"/>
          </p:cNvSpPr>
          <p:nvPr>
            <p:ph idx="1"/>
          </p:nvPr>
        </p:nvSpPr>
        <p:spPr>
          <a:xfrm>
            <a:off x="457200" y="1600200"/>
            <a:ext cx="3200400" cy="4525963"/>
          </a:xfrm>
        </p:spPr>
        <p:txBody>
          <a:bodyPr>
            <a:normAutofit fontScale="62500" lnSpcReduction="20000"/>
          </a:bodyPr>
          <a:lstStyle/>
          <a:p>
            <a:r>
              <a:rPr lang="en-US" dirty="0" smtClean="0">
                <a:solidFill>
                  <a:schemeClr val="bg2"/>
                </a:solidFill>
              </a:rPr>
              <a:t>There are many different surgery's for the respiratory system two of them are laryngoscopy and endotracheal intubation.</a:t>
            </a:r>
          </a:p>
          <a:p>
            <a:r>
              <a:rPr lang="en-US" dirty="0">
                <a:solidFill>
                  <a:schemeClr val="bg2"/>
                </a:solidFill>
              </a:rPr>
              <a:t> T</a:t>
            </a:r>
            <a:r>
              <a:rPr lang="en-US" dirty="0" smtClean="0">
                <a:solidFill>
                  <a:schemeClr val="bg2"/>
                </a:solidFill>
              </a:rPr>
              <a:t>he laryngoscopy was made by Jackson miller and modified by </a:t>
            </a:r>
            <a:r>
              <a:rPr lang="en-US" dirty="0" err="1">
                <a:solidFill>
                  <a:schemeClr val="bg2"/>
                </a:solidFill>
              </a:rPr>
              <a:t>M</a:t>
            </a:r>
            <a:r>
              <a:rPr lang="en-US" dirty="0" err="1" smtClean="0">
                <a:solidFill>
                  <a:schemeClr val="bg2"/>
                </a:solidFill>
              </a:rPr>
              <a:t>agil</a:t>
            </a:r>
            <a:r>
              <a:rPr lang="en-US" dirty="0" smtClean="0">
                <a:solidFill>
                  <a:schemeClr val="bg2"/>
                </a:solidFill>
              </a:rPr>
              <a:t> Macintosh. The first time it was preformed was in 1942.</a:t>
            </a:r>
          </a:p>
          <a:p>
            <a:r>
              <a:rPr lang="en-US" dirty="0" smtClean="0">
                <a:solidFill>
                  <a:schemeClr val="bg2"/>
                </a:solidFill>
              </a:rPr>
              <a:t>The Endotracheal Intubation was made in they early 1870s by Trendelenburg.</a:t>
            </a:r>
          </a:p>
          <a:p>
            <a:endParaRPr lang="en-US" dirty="0">
              <a:solidFill>
                <a:schemeClr val="bg2"/>
              </a:solidFill>
            </a:endParaRPr>
          </a:p>
        </p:txBody>
      </p:sp>
      <p:sp>
        <p:nvSpPr>
          <p:cNvPr id="4" name="TextBox 3"/>
          <p:cNvSpPr txBox="1"/>
          <p:nvPr/>
        </p:nvSpPr>
        <p:spPr>
          <a:xfrm>
            <a:off x="4123509" y="1687788"/>
            <a:ext cx="1905000" cy="3693319"/>
          </a:xfrm>
          <a:prstGeom prst="rect">
            <a:avLst/>
          </a:prstGeom>
          <a:noFill/>
        </p:spPr>
        <p:txBody>
          <a:bodyPr wrap="square" rtlCol="0">
            <a:spAutoFit/>
          </a:bodyPr>
          <a:lstStyle/>
          <a:p>
            <a:r>
              <a:rPr lang="en-US" dirty="0" smtClean="0">
                <a:solidFill>
                  <a:schemeClr val="bg1">
                    <a:lumMod val="95000"/>
                  </a:schemeClr>
                </a:solidFill>
              </a:rPr>
              <a:t> The laryngoscopy is done to help improve bad breathing, chronic cough, difficulty swallowing. If the</a:t>
            </a:r>
            <a:r>
              <a:rPr lang="en-US" dirty="0">
                <a:solidFill>
                  <a:schemeClr val="bg1">
                    <a:lumMod val="95000"/>
                  </a:schemeClr>
                </a:solidFill>
              </a:rPr>
              <a:t> laryngoscopy</a:t>
            </a:r>
            <a:r>
              <a:rPr lang="en-US" dirty="0" smtClean="0">
                <a:solidFill>
                  <a:schemeClr val="bg1">
                    <a:lumMod val="95000"/>
                  </a:schemeClr>
                </a:solidFill>
              </a:rPr>
              <a:t> is not done a person can have trouble breathing, have chronic cough, or even coughing up blood.</a:t>
            </a:r>
            <a:endParaRPr lang="en-US" dirty="0">
              <a:solidFill>
                <a:schemeClr val="bg1">
                  <a:lumMod val="95000"/>
                </a:schemeClr>
              </a:solidFill>
            </a:endParaRPr>
          </a:p>
        </p:txBody>
      </p:sp>
      <p:sp>
        <p:nvSpPr>
          <p:cNvPr id="5" name="TextBox 4"/>
          <p:cNvSpPr txBox="1"/>
          <p:nvPr/>
        </p:nvSpPr>
        <p:spPr>
          <a:xfrm>
            <a:off x="6553200" y="1826287"/>
            <a:ext cx="2057400" cy="3416320"/>
          </a:xfrm>
          <a:prstGeom prst="rect">
            <a:avLst/>
          </a:prstGeom>
          <a:noFill/>
        </p:spPr>
        <p:txBody>
          <a:bodyPr wrap="square" rtlCol="0">
            <a:spAutoFit/>
          </a:bodyPr>
          <a:lstStyle/>
          <a:p>
            <a:r>
              <a:rPr lang="en-US" dirty="0" smtClean="0">
                <a:solidFill>
                  <a:schemeClr val="bg1">
                    <a:lumMod val="95000"/>
                  </a:schemeClr>
                </a:solidFill>
              </a:rPr>
              <a:t>The </a:t>
            </a:r>
            <a:r>
              <a:rPr lang="en-US" dirty="0">
                <a:solidFill>
                  <a:schemeClr val="bg2"/>
                </a:solidFill>
              </a:rPr>
              <a:t>Endotracheal Intubation</a:t>
            </a:r>
            <a:r>
              <a:rPr lang="en-US" dirty="0" smtClean="0">
                <a:solidFill>
                  <a:schemeClr val="bg1">
                    <a:lumMod val="95000"/>
                  </a:schemeClr>
                </a:solidFill>
              </a:rPr>
              <a:t> is done to open air ways, remove blockages from the air way, protects the lungs in certain people. If someone doesn't do it there lungs could close and they can stop breathing.</a:t>
            </a:r>
            <a:endParaRPr lang="en-US" dirty="0">
              <a:solidFill>
                <a:schemeClr val="bg1">
                  <a:lumMod val="95000"/>
                </a:schemeClr>
              </a:solidFill>
            </a:endParaRPr>
          </a:p>
        </p:txBody>
      </p:sp>
    </p:spTree>
    <p:extLst>
      <p:ext uri="{BB962C8B-B14F-4D97-AF65-F5344CB8AC3E}">
        <p14:creationId xmlns:p14="http://schemas.microsoft.com/office/powerpoint/2010/main" val="252179027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ircle(in)">
                                      <p:cBhvr>
                                        <p:cTn id="28" dur="2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down)">
                                      <p:cBhvr>
                                        <p:cTn id="33" dur="580">
                                          <p:stCondLst>
                                            <p:cond delay="0"/>
                                          </p:stCondLst>
                                        </p:cTn>
                                        <p:tgtEl>
                                          <p:spTgt spid="2"/>
                                        </p:tgtEl>
                                      </p:cBhvr>
                                    </p:animEffect>
                                    <p:anim calcmode="lin" valueType="num">
                                      <p:cBhvr>
                                        <p:cTn id="3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9" dur="26">
                                          <p:stCondLst>
                                            <p:cond delay="650"/>
                                          </p:stCondLst>
                                        </p:cTn>
                                        <p:tgtEl>
                                          <p:spTgt spid="2"/>
                                        </p:tgtEl>
                                      </p:cBhvr>
                                      <p:to x="100000" y="60000"/>
                                    </p:animScale>
                                    <p:animScale>
                                      <p:cBhvr>
                                        <p:cTn id="40" dur="166" decel="50000">
                                          <p:stCondLst>
                                            <p:cond delay="676"/>
                                          </p:stCondLst>
                                        </p:cTn>
                                        <p:tgtEl>
                                          <p:spTgt spid="2"/>
                                        </p:tgtEl>
                                      </p:cBhvr>
                                      <p:to x="100000" y="100000"/>
                                    </p:animScale>
                                    <p:animScale>
                                      <p:cBhvr>
                                        <p:cTn id="41" dur="26">
                                          <p:stCondLst>
                                            <p:cond delay="1312"/>
                                          </p:stCondLst>
                                        </p:cTn>
                                        <p:tgtEl>
                                          <p:spTgt spid="2"/>
                                        </p:tgtEl>
                                      </p:cBhvr>
                                      <p:to x="100000" y="80000"/>
                                    </p:animScale>
                                    <p:animScale>
                                      <p:cBhvr>
                                        <p:cTn id="42" dur="166" decel="50000">
                                          <p:stCondLst>
                                            <p:cond delay="1338"/>
                                          </p:stCondLst>
                                        </p:cTn>
                                        <p:tgtEl>
                                          <p:spTgt spid="2"/>
                                        </p:tgtEl>
                                      </p:cBhvr>
                                      <p:to x="100000" y="100000"/>
                                    </p:animScale>
                                    <p:animScale>
                                      <p:cBhvr>
                                        <p:cTn id="43" dur="26">
                                          <p:stCondLst>
                                            <p:cond delay="1642"/>
                                          </p:stCondLst>
                                        </p:cTn>
                                        <p:tgtEl>
                                          <p:spTgt spid="2"/>
                                        </p:tgtEl>
                                      </p:cBhvr>
                                      <p:to x="100000" y="90000"/>
                                    </p:animScale>
                                    <p:animScale>
                                      <p:cBhvr>
                                        <p:cTn id="44" dur="166" decel="50000">
                                          <p:stCondLst>
                                            <p:cond delay="1668"/>
                                          </p:stCondLst>
                                        </p:cTn>
                                        <p:tgtEl>
                                          <p:spTgt spid="2"/>
                                        </p:tgtEl>
                                      </p:cBhvr>
                                      <p:to x="100000" y="100000"/>
                                    </p:animScale>
                                    <p:animScale>
                                      <p:cBhvr>
                                        <p:cTn id="45" dur="26">
                                          <p:stCondLst>
                                            <p:cond delay="1808"/>
                                          </p:stCondLst>
                                        </p:cTn>
                                        <p:tgtEl>
                                          <p:spTgt spid="2"/>
                                        </p:tgtEl>
                                      </p:cBhvr>
                                      <p:to x="100000" y="95000"/>
                                    </p:animScale>
                                    <p:animScale>
                                      <p:cBhvr>
                                        <p:cTn id="46"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Internist</a:t>
            </a:r>
            <a:endParaRPr lang="en-US" dirty="0">
              <a:solidFill>
                <a:schemeClr val="bg2"/>
              </a:solidFill>
            </a:endParaRPr>
          </a:p>
        </p:txBody>
      </p:sp>
      <p:sp>
        <p:nvSpPr>
          <p:cNvPr id="6" name="Content Placeholder 5"/>
          <p:cNvSpPr>
            <a:spLocks noGrp="1"/>
          </p:cNvSpPr>
          <p:nvPr>
            <p:ph sz="half" idx="1"/>
          </p:nvPr>
        </p:nvSpPr>
        <p:spPr/>
        <p:txBody>
          <a:bodyPr>
            <a:normAutofit fontScale="92500" lnSpcReduction="10000"/>
          </a:bodyPr>
          <a:lstStyle/>
          <a:p>
            <a:r>
              <a:rPr lang="en-US" dirty="0" smtClean="0"/>
              <a:t>The respiratory system interacts with other systems by giving them blood and though communication.</a:t>
            </a:r>
          </a:p>
          <a:p>
            <a:r>
              <a:rPr lang="en-US" dirty="0" smtClean="0"/>
              <a:t>The lungs give the respiratory system oxygen the Mouth gives the respiratory system food and the Throat gives the respiratory system to be able to dispose waste  </a:t>
            </a:r>
            <a:endParaRPr lang="en-US" dirty="0"/>
          </a:p>
        </p:txBody>
      </p:sp>
      <p:sp>
        <p:nvSpPr>
          <p:cNvPr id="3" name="Content Placeholder 2"/>
          <p:cNvSpPr>
            <a:spLocks noGrp="1"/>
          </p:cNvSpPr>
          <p:nvPr>
            <p:ph sz="half" idx="2"/>
          </p:nvPr>
        </p:nvSpPr>
        <p:spPr/>
        <p:txBody>
          <a:bodyPr>
            <a:normAutofit fontScale="92500" lnSpcReduction="10000"/>
          </a:bodyPr>
          <a:lstStyle/>
          <a:p>
            <a:r>
              <a:rPr lang="en-US" dirty="0" smtClean="0"/>
              <a:t>Doctors include:</a:t>
            </a:r>
          </a:p>
          <a:p>
            <a:r>
              <a:rPr lang="en-US" dirty="0" smtClean="0"/>
              <a:t>ENT- (Ear, Nose and throat doctor.) Helps you if you have asthma, or throat problems</a:t>
            </a:r>
          </a:p>
          <a:p>
            <a:r>
              <a:rPr lang="en-US" dirty="0" smtClean="0"/>
              <a:t>Pulmonologist – (Sleep doctor) Helps you if you have sleep trouble. They also study your sleep.</a:t>
            </a:r>
          </a:p>
          <a:p>
            <a:r>
              <a:rPr lang="en-US" dirty="0" smtClean="0"/>
              <a:t>Anesthesiologist – Helps with </a:t>
            </a:r>
            <a:r>
              <a:rPr lang="en-US" dirty="0" err="1" smtClean="0"/>
              <a:t>anehesia</a:t>
            </a:r>
            <a:r>
              <a:rPr lang="en-US" smtClean="0"/>
              <a:t>.       </a:t>
            </a:r>
            <a:endParaRPr lang="en-US" dirty="0"/>
          </a:p>
        </p:txBody>
      </p:sp>
    </p:spTree>
    <p:extLst>
      <p:ext uri="{BB962C8B-B14F-4D97-AF65-F5344CB8AC3E}">
        <p14:creationId xmlns:p14="http://schemas.microsoft.com/office/powerpoint/2010/main" val="907634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Interesting Facts</a:t>
            </a:r>
            <a:endParaRPr lang="en-US" dirty="0">
              <a:solidFill>
                <a:schemeClr val="bg2"/>
              </a:solidFill>
            </a:endParaRPr>
          </a:p>
        </p:txBody>
      </p:sp>
      <p:sp>
        <p:nvSpPr>
          <p:cNvPr id="3" name="Content Placeholder 2"/>
          <p:cNvSpPr>
            <a:spLocks noGrp="1"/>
          </p:cNvSpPr>
          <p:nvPr>
            <p:ph idx="1"/>
          </p:nvPr>
        </p:nvSpPr>
        <p:spPr/>
        <p:txBody>
          <a:bodyPr>
            <a:normAutofit fontScale="70000" lnSpcReduction="20000"/>
          </a:bodyPr>
          <a:lstStyle/>
          <a:p>
            <a:pPr fontAlgn="base"/>
            <a:r>
              <a:rPr lang="en-US" dirty="0">
                <a:solidFill>
                  <a:schemeClr val="bg1"/>
                </a:solidFill>
              </a:rPr>
              <a:t>300 million alveoli may be found in a pair of human lungs.</a:t>
            </a:r>
          </a:p>
          <a:p>
            <a:pPr fontAlgn="base"/>
            <a:r>
              <a:rPr lang="en-US" dirty="0">
                <a:solidFill>
                  <a:schemeClr val="bg1"/>
                </a:solidFill>
              </a:rPr>
              <a:t>Approximately, 1500 miles of airways are present in human lungs.</a:t>
            </a:r>
          </a:p>
          <a:p>
            <a:pPr fontAlgn="base"/>
            <a:r>
              <a:rPr lang="en-US" dirty="0">
                <a:solidFill>
                  <a:schemeClr val="bg1"/>
                </a:solidFill>
              </a:rPr>
              <a:t>In human beings, right lung is larger than left lung for accommodating heart.</a:t>
            </a:r>
          </a:p>
          <a:p>
            <a:pPr fontAlgn="base"/>
            <a:r>
              <a:rPr lang="en-US" dirty="0">
                <a:solidFill>
                  <a:schemeClr val="bg1"/>
                </a:solidFill>
              </a:rPr>
              <a:t>We often notice people yawning, aren’t we? It happens when the brain detects low oxygen levels in lungs and it triggers back the response to the body, so that it can intake large amounts of oxygen.</a:t>
            </a:r>
          </a:p>
          <a:p>
            <a:pPr fontAlgn="base"/>
            <a:r>
              <a:rPr lang="en-US" dirty="0">
                <a:solidFill>
                  <a:schemeClr val="bg1"/>
                </a:solidFill>
              </a:rPr>
              <a:t>An average person breathes in the equivalent of 13 pints of air every minute.</a:t>
            </a:r>
          </a:p>
          <a:p>
            <a:pPr fontAlgn="base"/>
            <a:r>
              <a:rPr lang="en-US" dirty="0">
                <a:solidFill>
                  <a:schemeClr val="bg1"/>
                </a:solidFill>
              </a:rPr>
              <a:t>Young children laugh for an average of 300 times in a day, whereas adults on average of 15 – 100 times in a day.</a:t>
            </a:r>
          </a:p>
          <a:p>
            <a:pPr fontAlgn="base"/>
            <a:r>
              <a:rPr lang="en-US" dirty="0">
                <a:solidFill>
                  <a:schemeClr val="bg1"/>
                </a:solidFill>
              </a:rPr>
              <a:t>Hiccups are caused by various things, and occur due to sudden movements in diaphragm. This is a product of spasms and eating too fast is another cause.</a:t>
            </a:r>
          </a:p>
        </p:txBody>
      </p:sp>
    </p:spTree>
    <p:extLst>
      <p:ext uri="{BB962C8B-B14F-4D97-AF65-F5344CB8AC3E}">
        <p14:creationId xmlns:p14="http://schemas.microsoft.com/office/powerpoint/2010/main" val="1764588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Citations				</a:t>
            </a:r>
            <a:endParaRPr lang="en-US" dirty="0"/>
          </a:p>
        </p:txBody>
      </p:sp>
      <p:sp>
        <p:nvSpPr>
          <p:cNvPr id="4" name="Text Placeholder 3"/>
          <p:cNvSpPr>
            <a:spLocks noGrp="1"/>
          </p:cNvSpPr>
          <p:nvPr>
            <p:ph type="body" sz="half" idx="2"/>
          </p:nvPr>
        </p:nvSpPr>
        <p:spPr>
          <a:xfrm>
            <a:off x="0" y="5257800"/>
            <a:ext cx="4191000" cy="804862"/>
          </a:xfrm>
        </p:spPr>
        <p:txBody>
          <a:bodyPr>
            <a:normAutofit fontScale="85000" lnSpcReduction="20000"/>
          </a:bodyPr>
          <a:lstStyle/>
          <a:p>
            <a:pPr marL="285750" indent="-285750">
              <a:buFont typeface="Arial" panose="020B0604020202020204" pitchFamily="34" charset="0"/>
              <a:buChar char="•"/>
            </a:pPr>
            <a:r>
              <a:rPr lang="en-US" dirty="0" smtClean="0">
                <a:hlinkClick r:id="rId2"/>
              </a:rPr>
              <a:t>www.webMD.com</a:t>
            </a:r>
            <a:r>
              <a:rPr lang="en-US" dirty="0" smtClean="0"/>
              <a:t>		</a:t>
            </a:r>
          </a:p>
          <a:p>
            <a:pPr marL="285750" indent="-285750">
              <a:buFont typeface="Arial" panose="020B0604020202020204" pitchFamily="34" charset="0"/>
              <a:buChar char="•"/>
            </a:pPr>
            <a:r>
              <a:rPr lang="en-US" dirty="0" smtClean="0">
                <a:hlinkClick r:id="rId3"/>
              </a:rPr>
              <a:t>www.worldbookstudent.com</a:t>
            </a:r>
            <a:endParaRPr lang="en-US" dirty="0" smtClean="0"/>
          </a:p>
          <a:p>
            <a:pPr marL="285750" lvl="0" indent="-285750">
              <a:buFont typeface="Arial" panose="020B0604020202020204" pitchFamily="34" charset="0"/>
              <a:buChar char="•"/>
            </a:pPr>
            <a:r>
              <a:rPr lang="en-US" u="sng" dirty="0">
                <a:hlinkClick r:id="rId4"/>
              </a:rPr>
              <a:t>http://my.hrw.com/</a:t>
            </a:r>
            <a:r>
              <a:rPr lang="en-US" dirty="0"/>
              <a:t> </a:t>
            </a:r>
            <a:endParaRPr lang="en-US" dirty="0" smtClean="0"/>
          </a:p>
          <a:p>
            <a:pPr marL="285750" lvl="0" indent="-285750">
              <a:buFont typeface="Arial" panose="020B0604020202020204" pitchFamily="34" charset="0"/>
              <a:buChar char="•"/>
            </a:pPr>
            <a:r>
              <a:rPr lang="en-US" u="sng" dirty="0">
                <a:hlinkClick r:id="rId5"/>
              </a:rPr>
              <a:t>http://www.innerbody.com</a:t>
            </a:r>
            <a:r>
              <a:rPr lang="en-US" u="sng" dirty="0" smtClean="0">
                <a:hlinkClick r:id="rId5"/>
              </a:rPr>
              <a:t>/</a:t>
            </a:r>
            <a:endParaRPr lang="en-US" u="sng" dirty="0" smtClean="0"/>
          </a:p>
          <a:p>
            <a:pPr marL="285750" lvl="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5" name="TextBox 4"/>
          <p:cNvSpPr txBox="1"/>
          <p:nvPr/>
        </p:nvSpPr>
        <p:spPr>
          <a:xfrm>
            <a:off x="4191000" y="5603966"/>
            <a:ext cx="3886200" cy="1015663"/>
          </a:xfrm>
          <a:prstGeom prst="rect">
            <a:avLst/>
          </a:prstGeom>
          <a:noFill/>
        </p:spPr>
        <p:txBody>
          <a:bodyPr wrap="square" rtlCol="0">
            <a:spAutoFit/>
          </a:bodyPr>
          <a:lstStyle/>
          <a:p>
            <a:pPr marL="171450" indent="-171450">
              <a:buFont typeface="Arial" panose="020B0604020202020204" pitchFamily="34" charset="0"/>
              <a:buChar char="•"/>
            </a:pPr>
            <a:r>
              <a:rPr lang="en-US" sz="1200" dirty="0" smtClean="0">
                <a:hlinkClick r:id="rId6"/>
              </a:rPr>
              <a:t>www.wellstar.com</a:t>
            </a:r>
            <a:endParaRPr lang="en-US" sz="1200" dirty="0" smtClean="0"/>
          </a:p>
          <a:p>
            <a:pPr marL="171450" lvl="0" indent="-171450">
              <a:buFont typeface="Arial" panose="020B0604020202020204" pitchFamily="34" charset="0"/>
              <a:buChar char="•"/>
            </a:pPr>
            <a:r>
              <a:rPr lang="en-US" sz="1200" u="sng" dirty="0">
                <a:hlinkClick r:id="rId7"/>
              </a:rPr>
              <a:t>http://www.medtogo.com/Complete-Surgery-List.html</a:t>
            </a:r>
            <a:endParaRPr lang="en-US" sz="1200" dirty="0"/>
          </a:p>
          <a:p>
            <a:pPr marL="171450" indent="-171450">
              <a:buFont typeface="Arial" panose="020B0604020202020204" pitchFamily="34" charset="0"/>
              <a:buChar char="•"/>
            </a:pPr>
            <a:r>
              <a:rPr lang="en-US" sz="1200" dirty="0"/>
              <a:t>ROGER HARRIS / SCIENCE PHOTO LIBRARY / Universal Images Group</a:t>
            </a:r>
          </a:p>
          <a:p>
            <a:r>
              <a:rPr lang="en-US" sz="1200" dirty="0" smtClean="0"/>
              <a:t>     Rights </a:t>
            </a:r>
            <a:r>
              <a:rPr lang="en-US" sz="1200" dirty="0"/>
              <a:t>Managed / For Education Use Only</a:t>
            </a:r>
          </a:p>
        </p:txBody>
      </p:sp>
      <p:pic>
        <p:nvPicPr>
          <p:cNvPr id="10" name="Picture Placeholder 9"/>
          <p:cNvPicPr>
            <a:picLocks noGrp="1" noChangeAspect="1"/>
          </p:cNvPicPr>
          <p:nvPr>
            <p:ph type="pic" idx="1"/>
          </p:nvPr>
        </p:nvPicPr>
        <p:blipFill rotWithShape="1">
          <a:blip r:embed="rId8">
            <a:extLst>
              <a:ext uri="{28A0092B-C50C-407E-A947-70E740481C1C}">
                <a14:useLocalDpi xmlns:a14="http://schemas.microsoft.com/office/drawing/2010/main" val="0"/>
              </a:ext>
            </a:extLst>
          </a:blip>
          <a:srcRect l="-134" t="3273" r="123" b="140"/>
          <a:stretch/>
        </p:blipFill>
        <p:spPr>
          <a:xfrm>
            <a:off x="2362200" y="304800"/>
            <a:ext cx="4267200" cy="4391297"/>
          </a:xfrm>
        </p:spPr>
      </p:pic>
    </p:spTree>
    <p:extLst>
      <p:ext uri="{BB962C8B-B14F-4D97-AF65-F5344CB8AC3E}">
        <p14:creationId xmlns:p14="http://schemas.microsoft.com/office/powerpoint/2010/main" val="781174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890</Words>
  <Application>Microsoft Office PowerPoint</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Respiratory System</vt:lpstr>
      <vt:lpstr>General Physician Respiratory System</vt:lpstr>
      <vt:lpstr>Epidemiologist</vt:lpstr>
      <vt:lpstr>   Surgeon </vt:lpstr>
      <vt:lpstr>Internist</vt:lpstr>
      <vt:lpstr>Interesting Facts</vt:lpstr>
      <vt:lpstr>                                   Citations    </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System</dc:title>
  <dc:creator>Elizabeth Ellis</dc:creator>
  <cp:lastModifiedBy>Lauren Puckett</cp:lastModifiedBy>
  <cp:revision>24</cp:revision>
  <dcterms:created xsi:type="dcterms:W3CDTF">2015-01-13T19:51:23Z</dcterms:created>
  <dcterms:modified xsi:type="dcterms:W3CDTF">2015-01-20T18:41:51Z</dcterms:modified>
</cp:coreProperties>
</file>