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256" r:id="rId3"/>
    <p:sldId id="263" r:id="rId4"/>
    <p:sldId id="264" r:id="rId5"/>
    <p:sldId id="265" r:id="rId6"/>
    <p:sldId id="266" r:id="rId7"/>
    <p:sldId id="267" r:id="rId8"/>
    <p:sldId id="268" r:id="rId9"/>
    <p:sldId id="259" r:id="rId10"/>
    <p:sldId id="261" r:id="rId11"/>
    <p:sldId id="262" r:id="rId12"/>
    <p:sldId id="258"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CCFF33"/>
    <a:srgbClr val="00CC00"/>
    <a:srgbClr val="FFFF00"/>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78" autoAdjust="0"/>
    <p:restoredTop sz="94682" autoAdjust="0"/>
  </p:normalViewPr>
  <p:slideViewPr>
    <p:cSldViewPr>
      <p:cViewPr>
        <p:scale>
          <a:sx n="100" d="100"/>
          <a:sy n="100" d="100"/>
        </p:scale>
        <p:origin x="-7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50AACC5-A6BA-4C5D-9FF6-80CC4B8D5785}" type="slidenum">
              <a:rPr lang="en-US"/>
              <a:pPr/>
              <a:t>‹#›</a:t>
            </a:fld>
            <a:endParaRPr lang="en-US"/>
          </a:p>
        </p:txBody>
      </p:sp>
    </p:spTree>
    <p:extLst>
      <p:ext uri="{BB962C8B-B14F-4D97-AF65-F5344CB8AC3E}">
        <p14:creationId xmlns:p14="http://schemas.microsoft.com/office/powerpoint/2010/main" val="8657102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E870C-8392-4D1A-A7B3-104AE0975E9A}"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FA57A-4677-4C40-8330-DF5453D3328B}" type="slidenum">
              <a:rPr lang="en-US"/>
              <a:pPr/>
              <a:t>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97E6A-C176-462F-A42E-A347293FAEAF}" type="slidenum">
              <a:rPr lang="en-US"/>
              <a:pPr/>
              <a:t>9</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311FB-AC86-44D8-919D-9D4215470735}" type="slidenum">
              <a:rPr lang="en-US"/>
              <a:pPr/>
              <a:t>10</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CBD97-B5A3-464F-A202-334836B699D4}" type="slidenum">
              <a:rPr lang="en-US"/>
              <a:pPr/>
              <a:t>11</a:t>
            </a:fld>
            <a:endParaRPr lang="en-US"/>
          </a:p>
        </p:txBody>
      </p:sp>
      <p:sp>
        <p:nvSpPr>
          <p:cNvPr id="7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596E86-C893-44B0-B30E-0583F54902A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C8B1F4-319D-4F95-A157-7C42E5FDB4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15CCB8-BF19-4C6F-A6D4-211F5D11EF7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D959FBB8-1352-4C7D-8F8A-047615A1E54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E925E3D9-FCE3-4D52-AFFF-6C435D6DE0D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0F2FE244-87AD-49D9-A5D7-402D7D6B233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A48204BF-ADAB-439C-80E2-01664A851A9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8CDCAC2A-8035-4253-9773-CC5CD71260C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8B0716B7-DFF1-44F6-B646-6D25AE6F4A2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142D7D94-D25A-4770-B6DD-F2EEE44263E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007FD401-4B77-47AD-AA15-3FDD1DC8AF8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59FBB8-1352-4C7D-8F8A-047615A1E54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FEC8B1F4-319D-4F95-A157-7C42E5FDB47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CC15CCB8-BF19-4C6F-A6D4-211F5D11EF7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25E3D9-FCE3-4D52-AFFF-6C435D6DE0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2FE244-87AD-49D9-A5D7-402D7D6B23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8204BF-ADAB-439C-80E2-01664A851A9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DCAC2A-8035-4253-9773-CC5CD71260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0716B7-DFF1-44F6-B646-6D25AE6F4A2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2D7D94-D25A-4770-B6DD-F2EEE44263E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7FD401-4B77-47AD-AA15-3FDD1DC8AF8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B2B8EE-69C0-4817-BBEE-1DC5954FA8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1024" name="CorrectBarGroup"/>
          <p:cNvGrpSpPr/>
          <p:nvPr userDrawn="1"/>
        </p:nvGrpSpPr>
        <p:grpSpPr>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PercentLabelGroup"/>
          <p:cNvGrpSpPr/>
          <p:nvPr userDrawn="1"/>
        </p:nvGrpSpPr>
        <p:grpSpPr>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6"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9"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2"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5"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1025" name="IncorrectBarGroup"/>
          <p:cNvGrpSpPr/>
          <p:nvPr userDrawn="1"/>
        </p:nvGrpSpPr>
        <p:grpSpPr>
          <a:xfrm>
            <a:off x="4445000" y="1905000"/>
            <a:ext cx="4254500" cy="3810000"/>
            <a:chOff x="4445000" y="1905000"/>
            <a:chExt cx="4254500" cy="3810000"/>
          </a:xfrm>
        </p:grpSpPr>
        <p:sp>
          <p:nvSpPr>
            <p:cNvPr id="10"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XLabelGroup"/>
          <p:cNvGrpSpPr/>
          <p:nvPr userDrawn="1"/>
        </p:nvGrpSpPr>
        <p:grpSpPr>
          <a:xfrm>
            <a:off x="1270000" y="5842000"/>
            <a:ext cx="7429500" cy="317500"/>
            <a:chOff x="1270000" y="5842000"/>
            <a:chExt cx="7429500" cy="317500"/>
          </a:xfrm>
        </p:grpSpPr>
        <p:sp>
          <p:nvSpPr>
            <p:cNvPr id="5"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8"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1"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4"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17"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1" name="AxisLineGroup"/>
          <p:cNvGrpSpPr/>
          <p:nvPr userDrawn="1"/>
        </p:nvGrpSpPr>
        <p:grpSpPr>
          <a:xfrm>
            <a:off x="889000" y="1587500"/>
            <a:ext cx="8001000" cy="4127500"/>
            <a:chOff x="889000" y="1587500"/>
            <a:chExt cx="8001000" cy="4127500"/>
          </a:xfrm>
        </p:grpSpPr>
        <p:cxnSp>
          <p:nvCxnSpPr>
            <p:cNvPr id="18"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9" name="YLabelGroup"/>
          <p:cNvGrpSpPr/>
          <p:nvPr userDrawn="1"/>
        </p:nvGrpSpPr>
        <p:grpSpPr>
          <a:xfrm>
            <a:off x="254000" y="1841500"/>
            <a:ext cx="762000" cy="3937000"/>
            <a:chOff x="254000" y="1841500"/>
            <a:chExt cx="762000" cy="3937000"/>
          </a:xfrm>
        </p:grpSpPr>
        <p:sp>
          <p:nvSpPr>
            <p:cNvPr id="21"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3"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25"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27"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j0410859"/>
          <p:cNvPicPr>
            <a:picLocks noChangeAspect="1" noChangeArrowheads="1"/>
          </p:cNvPicPr>
          <p:nvPr/>
        </p:nvPicPr>
        <p:blipFill>
          <a:blip r:embed="rId3" cstate="print"/>
          <a:srcRect/>
          <a:stretch>
            <a:fillRect/>
          </a:stretch>
        </p:blipFill>
        <p:spPr bwMode="auto">
          <a:xfrm>
            <a:off x="685800" y="3200400"/>
            <a:ext cx="2743200" cy="2697163"/>
          </a:xfrm>
          <a:prstGeom prst="rect">
            <a:avLst/>
          </a:prstGeom>
          <a:noFill/>
        </p:spPr>
      </p:pic>
      <p:sp>
        <p:nvSpPr>
          <p:cNvPr id="2053" name="WordArt 5"/>
          <p:cNvSpPr>
            <a:spLocks noChangeArrowheads="1" noChangeShapeType="1" noTextEdit="1"/>
          </p:cNvSpPr>
          <p:nvPr/>
        </p:nvSpPr>
        <p:spPr bwMode="auto">
          <a:xfrm>
            <a:off x="457200" y="381000"/>
            <a:ext cx="8153400" cy="3200400"/>
          </a:xfrm>
          <a:prstGeom prst="rect">
            <a:avLst/>
          </a:prstGeom>
        </p:spPr>
        <p:txBody>
          <a:bodyPr wrap="none" fromWordArt="1">
            <a:prstTxWarp prst="textDoubleWave1">
              <a:avLst>
                <a:gd name="adj1" fmla="val 6500"/>
                <a:gd name="adj2" fmla="val 0"/>
              </a:avLst>
            </a:prstTxWarp>
          </a:bodyPr>
          <a:lstStyle/>
          <a:p>
            <a:pPr algn="ctr"/>
            <a:r>
              <a:rPr lang="en-US" sz="3600" kern="10" spc="-180" dirty="0">
                <a:ln w="25400">
                  <a:solidFill>
                    <a:srgbClr val="000000"/>
                  </a:solidFill>
                  <a:round/>
                  <a:headEnd/>
                  <a:tailEnd/>
                </a:ln>
                <a:solidFill>
                  <a:schemeClr val="accent2"/>
                </a:solidFill>
                <a:effectLst>
                  <a:outerShdw dist="125724" dir="18900000" algn="ctr" rotWithShape="0">
                    <a:srgbClr val="00CC00"/>
                  </a:outerShdw>
                </a:effectLst>
                <a:latin typeface="Cooper Black"/>
              </a:rPr>
              <a:t>Microscope</a:t>
            </a:r>
          </a:p>
        </p:txBody>
      </p:sp>
      <p:sp>
        <p:nvSpPr>
          <p:cNvPr id="2055" name="WordArt 7"/>
          <p:cNvSpPr>
            <a:spLocks noChangeArrowheads="1" noChangeShapeType="1" noTextEdit="1"/>
          </p:cNvSpPr>
          <p:nvPr/>
        </p:nvSpPr>
        <p:spPr bwMode="auto">
          <a:xfrm>
            <a:off x="3581400" y="3429000"/>
            <a:ext cx="4800600" cy="2514600"/>
          </a:xfrm>
          <a:prstGeom prst="rect">
            <a:avLst/>
          </a:prstGeom>
        </p:spPr>
        <p:txBody>
          <a:bodyPr wrap="none" fromWordArt="1">
            <a:prstTxWarp prst="textDoubleWave1">
              <a:avLst>
                <a:gd name="adj1" fmla="val 6500"/>
                <a:gd name="adj2" fmla="val 0"/>
              </a:avLst>
            </a:prstTxWarp>
          </a:bodyPr>
          <a:lstStyle/>
          <a:p>
            <a:pPr algn="ctr"/>
            <a:r>
              <a:rPr lang="en-US" sz="3600" kern="10" spc="-180">
                <a:ln w="25400">
                  <a:solidFill>
                    <a:srgbClr val="000000"/>
                  </a:solidFill>
                  <a:round/>
                  <a:headEnd/>
                  <a:tailEnd/>
                </a:ln>
                <a:solidFill>
                  <a:schemeClr val="accent2"/>
                </a:solidFill>
                <a:effectLst>
                  <a:outerShdw dist="125724" dir="18900000" algn="ctr" rotWithShape="0">
                    <a:srgbClr val="00CC00"/>
                  </a:outerShdw>
                </a:effectLst>
                <a:latin typeface="Cooper Black"/>
              </a:rPr>
              <a:t>Basics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304800"/>
            <a:ext cx="8534400" cy="457200"/>
          </a:xfrm>
          <a:prstGeom prst="rect">
            <a:avLst/>
          </a:prstGeom>
          <a:noFill/>
          <a:ln w="9525">
            <a:noFill/>
            <a:miter lim="800000"/>
            <a:headEnd/>
            <a:tailEnd/>
          </a:ln>
          <a:effectLst/>
        </p:spPr>
        <p:txBody>
          <a:bodyPr>
            <a:spAutoFit/>
          </a:bodyPr>
          <a:lstStyle/>
          <a:p>
            <a:pPr>
              <a:spcBef>
                <a:spcPct val="50000"/>
              </a:spcBef>
            </a:pPr>
            <a:r>
              <a:rPr lang="en-US" b="1"/>
              <a:t>Comparing Powers of Magnification</a:t>
            </a:r>
          </a:p>
        </p:txBody>
      </p:sp>
      <p:sp>
        <p:nvSpPr>
          <p:cNvPr id="15369" name="Text Box 9"/>
          <p:cNvSpPr txBox="1">
            <a:spLocks noChangeArrowheads="1"/>
          </p:cNvSpPr>
          <p:nvPr/>
        </p:nvSpPr>
        <p:spPr bwMode="auto">
          <a:xfrm>
            <a:off x="7070725" y="4003675"/>
            <a:ext cx="1844675" cy="457200"/>
          </a:xfrm>
          <a:prstGeom prst="rect">
            <a:avLst/>
          </a:prstGeom>
          <a:noFill/>
          <a:ln w="9525">
            <a:noFill/>
            <a:miter lim="800000"/>
            <a:headEnd/>
            <a:tailEnd/>
          </a:ln>
          <a:effectLst/>
        </p:spPr>
        <p:txBody>
          <a:bodyPr>
            <a:spAutoFit/>
          </a:bodyPr>
          <a:lstStyle/>
          <a:p>
            <a:endParaRPr lang="en-US"/>
          </a:p>
        </p:txBody>
      </p:sp>
      <p:grpSp>
        <p:nvGrpSpPr>
          <p:cNvPr id="15376" name="Group 16"/>
          <p:cNvGrpSpPr>
            <a:grpSpLocks/>
          </p:cNvGrpSpPr>
          <p:nvPr/>
        </p:nvGrpSpPr>
        <p:grpSpPr bwMode="auto">
          <a:xfrm>
            <a:off x="914400" y="1066800"/>
            <a:ext cx="7620000" cy="1706563"/>
            <a:chOff x="576" y="768"/>
            <a:chExt cx="4800" cy="1075"/>
          </a:xfrm>
        </p:grpSpPr>
        <p:pic>
          <p:nvPicPr>
            <p:cNvPr id="15371" name="Picture 11"/>
            <p:cNvPicPr>
              <a:picLocks noChangeAspect="1" noChangeArrowheads="1"/>
            </p:cNvPicPr>
            <p:nvPr/>
          </p:nvPicPr>
          <p:blipFill>
            <a:blip r:embed="rId3" cstate="print"/>
            <a:srcRect/>
            <a:stretch>
              <a:fillRect/>
            </a:stretch>
          </p:blipFill>
          <p:spPr bwMode="auto">
            <a:xfrm>
              <a:off x="576" y="768"/>
              <a:ext cx="1344" cy="1075"/>
            </a:xfrm>
            <a:prstGeom prst="rect">
              <a:avLst/>
            </a:prstGeom>
            <a:noFill/>
            <a:ln w="9525">
              <a:noFill/>
              <a:miter lim="800000"/>
              <a:headEnd/>
              <a:tailEnd/>
            </a:ln>
            <a:effectLst/>
          </p:spPr>
        </p:pic>
        <p:sp>
          <p:nvSpPr>
            <p:cNvPr id="15373" name="Text Box 13"/>
            <p:cNvSpPr txBox="1">
              <a:spLocks noChangeArrowheads="1"/>
            </p:cNvSpPr>
            <p:nvPr/>
          </p:nvSpPr>
          <p:spPr bwMode="auto">
            <a:xfrm>
              <a:off x="1920" y="931"/>
              <a:ext cx="3456" cy="748"/>
            </a:xfrm>
            <a:prstGeom prst="rect">
              <a:avLst/>
            </a:prstGeom>
            <a:noFill/>
            <a:ln w="9525">
              <a:noFill/>
              <a:miter lim="800000"/>
              <a:headEnd/>
              <a:tailEnd/>
            </a:ln>
            <a:effectLst/>
          </p:spPr>
          <p:txBody>
            <a:bodyPr>
              <a:spAutoFit/>
            </a:bodyPr>
            <a:lstStyle/>
            <a:p>
              <a:pPr algn="just">
                <a:spcBef>
                  <a:spcPct val="50000"/>
                </a:spcBef>
              </a:pPr>
              <a:r>
                <a:rPr lang="en-US"/>
                <a:t>We can see better details with higher the powers of magnification, but we cannot see as much of the image.</a:t>
              </a:r>
            </a:p>
          </p:txBody>
        </p:sp>
      </p:grpSp>
      <p:grpSp>
        <p:nvGrpSpPr>
          <p:cNvPr id="15375" name="Group 15"/>
          <p:cNvGrpSpPr>
            <a:grpSpLocks/>
          </p:cNvGrpSpPr>
          <p:nvPr/>
        </p:nvGrpSpPr>
        <p:grpSpPr bwMode="auto">
          <a:xfrm>
            <a:off x="419100" y="3124200"/>
            <a:ext cx="8191500" cy="3143250"/>
            <a:chOff x="192" y="1968"/>
            <a:chExt cx="5160" cy="1980"/>
          </a:xfrm>
        </p:grpSpPr>
        <p:pic>
          <p:nvPicPr>
            <p:cNvPr id="15372" name="Picture 12"/>
            <p:cNvPicPr>
              <a:picLocks noChangeAspect="1" noChangeArrowheads="1"/>
            </p:cNvPicPr>
            <p:nvPr/>
          </p:nvPicPr>
          <p:blipFill>
            <a:blip r:embed="rId4" cstate="print"/>
            <a:srcRect/>
            <a:stretch>
              <a:fillRect/>
            </a:stretch>
          </p:blipFill>
          <p:spPr bwMode="auto">
            <a:xfrm>
              <a:off x="2352" y="1968"/>
              <a:ext cx="3000" cy="1980"/>
            </a:xfrm>
            <a:prstGeom prst="rect">
              <a:avLst/>
            </a:prstGeom>
            <a:noFill/>
            <a:ln w="9525">
              <a:noFill/>
              <a:miter lim="800000"/>
              <a:headEnd/>
              <a:tailEnd/>
            </a:ln>
            <a:effectLst/>
          </p:spPr>
        </p:pic>
        <p:sp>
          <p:nvSpPr>
            <p:cNvPr id="15374" name="Text Box 14"/>
            <p:cNvSpPr txBox="1">
              <a:spLocks noChangeArrowheads="1"/>
            </p:cNvSpPr>
            <p:nvPr/>
          </p:nvSpPr>
          <p:spPr bwMode="auto">
            <a:xfrm>
              <a:off x="192" y="2469"/>
              <a:ext cx="2064" cy="978"/>
            </a:xfrm>
            <a:prstGeom prst="rect">
              <a:avLst/>
            </a:prstGeom>
            <a:noFill/>
            <a:ln w="9525">
              <a:noFill/>
              <a:miter lim="800000"/>
              <a:headEnd/>
              <a:tailEnd/>
            </a:ln>
            <a:effectLst/>
          </p:spPr>
          <p:txBody>
            <a:bodyPr>
              <a:spAutoFit/>
            </a:bodyPr>
            <a:lstStyle/>
            <a:p>
              <a:pPr algn="ctr">
                <a:spcBef>
                  <a:spcPct val="50000"/>
                </a:spcBef>
              </a:pPr>
              <a:r>
                <a:rPr lang="en-US"/>
                <a:t>Which of these images would be viewed at a higher power of magnification?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28600" y="125413"/>
            <a:ext cx="8534400" cy="2465387"/>
          </a:xfrm>
          <a:prstGeom prst="rect">
            <a:avLst/>
          </a:prstGeom>
          <a:noFill/>
          <a:ln w="9525">
            <a:noFill/>
            <a:miter lim="800000"/>
            <a:headEnd/>
            <a:tailEnd/>
          </a:ln>
          <a:effectLst/>
        </p:spPr>
        <p:txBody>
          <a:bodyPr>
            <a:spAutoFit/>
          </a:bodyPr>
          <a:lstStyle/>
          <a:p>
            <a:pPr>
              <a:spcBef>
                <a:spcPct val="50000"/>
              </a:spcBef>
            </a:pPr>
            <a:r>
              <a:rPr lang="en-US" b="1"/>
              <a:t>How to make a wet-mount slide …</a:t>
            </a:r>
          </a:p>
          <a:p>
            <a:pPr>
              <a:spcBef>
                <a:spcPct val="50000"/>
              </a:spcBef>
            </a:pPr>
            <a:r>
              <a:rPr lang="en-US"/>
              <a:t>1 – Get a clean slide and coverslip from your teacher.</a:t>
            </a:r>
          </a:p>
          <a:p>
            <a:pPr>
              <a:spcBef>
                <a:spcPct val="50000"/>
              </a:spcBef>
            </a:pPr>
            <a:r>
              <a:rPr lang="en-US"/>
              <a:t>2 – Place </a:t>
            </a:r>
            <a:r>
              <a:rPr lang="en-US" b="1"/>
              <a:t>ONE</a:t>
            </a:r>
            <a:r>
              <a:rPr lang="en-US"/>
              <a:t> drop of water in the middle of the slide.  Don’t use too much or the water will run off the edge and make a mess!</a:t>
            </a:r>
          </a:p>
          <a:p>
            <a:pPr>
              <a:spcBef>
                <a:spcPct val="50000"/>
              </a:spcBef>
            </a:pPr>
            <a:r>
              <a:rPr lang="en-US"/>
              <a:t>3 – Place the edge of the cover slip on one side of the water drop.</a:t>
            </a:r>
          </a:p>
        </p:txBody>
      </p:sp>
      <p:grpSp>
        <p:nvGrpSpPr>
          <p:cNvPr id="6153" name="Group 9"/>
          <p:cNvGrpSpPr>
            <a:grpSpLocks/>
          </p:cNvGrpSpPr>
          <p:nvPr/>
        </p:nvGrpSpPr>
        <p:grpSpPr bwMode="auto">
          <a:xfrm>
            <a:off x="228600" y="4572000"/>
            <a:ext cx="8534400" cy="1981200"/>
            <a:chOff x="144" y="2918"/>
            <a:chExt cx="5376" cy="1248"/>
          </a:xfrm>
        </p:grpSpPr>
        <p:sp>
          <p:nvSpPr>
            <p:cNvPr id="6148" name="Text Box 4"/>
            <p:cNvSpPr txBox="1">
              <a:spLocks noChangeArrowheads="1"/>
            </p:cNvSpPr>
            <p:nvPr/>
          </p:nvSpPr>
          <p:spPr bwMode="auto">
            <a:xfrm>
              <a:off x="1344" y="3648"/>
              <a:ext cx="3216" cy="518"/>
            </a:xfrm>
            <a:prstGeom prst="rect">
              <a:avLst/>
            </a:prstGeom>
            <a:solidFill>
              <a:srgbClr val="00FF00"/>
            </a:solidFill>
            <a:ln w="9525">
              <a:noFill/>
              <a:miter lim="800000"/>
              <a:headEnd/>
              <a:tailEnd/>
            </a:ln>
            <a:effectLst/>
          </p:spPr>
          <p:txBody>
            <a:bodyPr>
              <a:spAutoFit/>
            </a:bodyPr>
            <a:lstStyle/>
            <a:p>
              <a:pPr algn="ctr">
                <a:spcBef>
                  <a:spcPct val="50000"/>
                </a:spcBef>
              </a:pPr>
              <a:r>
                <a:rPr lang="en-US" b="1"/>
                <a:t>You do not need to use the stage clips when viewing wet-mount slides!</a:t>
              </a:r>
            </a:p>
          </p:txBody>
        </p:sp>
        <p:sp>
          <p:nvSpPr>
            <p:cNvPr id="6149" name="Text Box 5"/>
            <p:cNvSpPr txBox="1">
              <a:spLocks noChangeArrowheads="1"/>
            </p:cNvSpPr>
            <p:nvPr/>
          </p:nvSpPr>
          <p:spPr bwMode="auto">
            <a:xfrm>
              <a:off x="144" y="2918"/>
              <a:ext cx="5376" cy="748"/>
            </a:xfrm>
            <a:prstGeom prst="rect">
              <a:avLst/>
            </a:prstGeom>
            <a:noFill/>
            <a:ln w="9525">
              <a:noFill/>
              <a:miter lim="800000"/>
              <a:headEnd/>
              <a:tailEnd/>
            </a:ln>
            <a:effectLst/>
          </p:spPr>
          <p:txBody>
            <a:bodyPr>
              <a:spAutoFit/>
            </a:bodyPr>
            <a:lstStyle/>
            <a:p>
              <a:pPr>
                <a:spcBef>
                  <a:spcPct val="50000"/>
                </a:spcBef>
              </a:pPr>
              <a:r>
                <a:rPr lang="en-US"/>
                <a:t>5 – Place the slide on the stage and view it first with the red-banded objective. Once you see the image, you can rotate the nosepiece to view the slide with the different objectives.</a:t>
              </a:r>
            </a:p>
          </p:txBody>
        </p:sp>
      </p:grpSp>
      <p:grpSp>
        <p:nvGrpSpPr>
          <p:cNvPr id="6161" name="Group 17"/>
          <p:cNvGrpSpPr>
            <a:grpSpLocks/>
          </p:cNvGrpSpPr>
          <p:nvPr/>
        </p:nvGrpSpPr>
        <p:grpSpPr bwMode="auto">
          <a:xfrm>
            <a:off x="228600" y="2727325"/>
            <a:ext cx="8534400" cy="1616075"/>
            <a:chOff x="144" y="1718"/>
            <a:chExt cx="5376" cy="1018"/>
          </a:xfrm>
        </p:grpSpPr>
        <p:sp>
          <p:nvSpPr>
            <p:cNvPr id="6150" name="Text Box 6"/>
            <p:cNvSpPr txBox="1">
              <a:spLocks noChangeArrowheads="1"/>
            </p:cNvSpPr>
            <p:nvPr/>
          </p:nvSpPr>
          <p:spPr bwMode="auto">
            <a:xfrm>
              <a:off x="144" y="1718"/>
              <a:ext cx="5376" cy="288"/>
            </a:xfrm>
            <a:prstGeom prst="rect">
              <a:avLst/>
            </a:prstGeom>
            <a:noFill/>
            <a:ln w="9525">
              <a:noFill/>
              <a:miter lim="800000"/>
              <a:headEnd/>
              <a:tailEnd/>
            </a:ln>
            <a:effectLst/>
          </p:spPr>
          <p:txBody>
            <a:bodyPr>
              <a:spAutoFit/>
            </a:bodyPr>
            <a:lstStyle/>
            <a:p>
              <a:pPr>
                <a:spcBef>
                  <a:spcPct val="50000"/>
                </a:spcBef>
              </a:pPr>
              <a:r>
                <a:rPr lang="en-US"/>
                <a:t>4 - Slowly lower the cover slip on top of the drop. </a:t>
              </a:r>
            </a:p>
          </p:txBody>
        </p:sp>
        <p:grpSp>
          <p:nvGrpSpPr>
            <p:cNvPr id="6160" name="Group 16"/>
            <p:cNvGrpSpPr>
              <a:grpSpLocks/>
            </p:cNvGrpSpPr>
            <p:nvPr/>
          </p:nvGrpSpPr>
          <p:grpSpPr bwMode="auto">
            <a:xfrm>
              <a:off x="1344" y="2112"/>
              <a:ext cx="2880" cy="624"/>
              <a:chOff x="1344" y="2160"/>
              <a:chExt cx="2880" cy="624"/>
            </a:xfrm>
          </p:grpSpPr>
          <p:sp>
            <p:nvSpPr>
              <p:cNvPr id="6154" name="Rectangle 10"/>
              <p:cNvSpPr>
                <a:spLocks noChangeArrowheads="1"/>
              </p:cNvSpPr>
              <p:nvPr/>
            </p:nvSpPr>
            <p:spPr bwMode="auto">
              <a:xfrm>
                <a:off x="1344" y="2736"/>
                <a:ext cx="2880" cy="48"/>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6155" name="Line 11"/>
              <p:cNvSpPr>
                <a:spLocks noChangeShapeType="1"/>
              </p:cNvSpPr>
              <p:nvPr/>
            </p:nvSpPr>
            <p:spPr bwMode="auto">
              <a:xfrm flipV="1">
                <a:off x="2352" y="2208"/>
                <a:ext cx="528" cy="528"/>
              </a:xfrm>
              <a:prstGeom prst="line">
                <a:avLst/>
              </a:prstGeom>
              <a:noFill/>
              <a:ln w="19050">
                <a:solidFill>
                  <a:schemeClr val="tx1"/>
                </a:solidFill>
                <a:round/>
                <a:headEnd/>
                <a:tailEnd/>
              </a:ln>
              <a:effectLst/>
            </p:spPr>
            <p:txBody>
              <a:bodyPr/>
              <a:lstStyle/>
              <a:p>
                <a:endParaRPr lang="en-US"/>
              </a:p>
            </p:txBody>
          </p:sp>
          <p:sp>
            <p:nvSpPr>
              <p:cNvPr id="6156" name="Line 12"/>
              <p:cNvSpPr>
                <a:spLocks noChangeShapeType="1"/>
              </p:cNvSpPr>
              <p:nvPr/>
            </p:nvSpPr>
            <p:spPr bwMode="auto">
              <a:xfrm>
                <a:off x="2880" y="2256"/>
                <a:ext cx="240" cy="288"/>
              </a:xfrm>
              <a:prstGeom prst="line">
                <a:avLst/>
              </a:prstGeom>
              <a:noFill/>
              <a:ln w="9525">
                <a:solidFill>
                  <a:schemeClr val="tx1"/>
                </a:solidFill>
                <a:round/>
                <a:headEnd/>
                <a:tailEnd type="triangle" w="med" len="med"/>
              </a:ln>
              <a:effectLst/>
            </p:spPr>
            <p:txBody>
              <a:bodyPr/>
              <a:lstStyle/>
              <a:p>
                <a:endParaRPr lang="en-US"/>
              </a:p>
            </p:txBody>
          </p:sp>
          <p:sp>
            <p:nvSpPr>
              <p:cNvPr id="6157" name="AutoShape 13"/>
              <p:cNvSpPr>
                <a:spLocks noChangeArrowheads="1"/>
              </p:cNvSpPr>
              <p:nvPr/>
            </p:nvSpPr>
            <p:spPr bwMode="auto">
              <a:xfrm>
                <a:off x="2472" y="2688"/>
                <a:ext cx="624" cy="48"/>
              </a:xfrm>
              <a:prstGeom prst="flowChartTerminator">
                <a:avLst/>
              </a:prstGeom>
              <a:solidFill>
                <a:srgbClr val="6699FF"/>
              </a:solidFill>
              <a:ln w="9525">
                <a:noFill/>
                <a:miter lim="800000"/>
                <a:headEnd/>
                <a:tailEnd/>
              </a:ln>
              <a:effectLst/>
            </p:spPr>
            <p:txBody>
              <a:bodyPr wrap="none" anchor="ctr"/>
              <a:lstStyle/>
              <a:p>
                <a:endParaRPr lang="en-US"/>
              </a:p>
            </p:txBody>
          </p:sp>
          <p:sp>
            <p:nvSpPr>
              <p:cNvPr id="6158" name="Text Box 14"/>
              <p:cNvSpPr txBox="1">
                <a:spLocks noChangeArrowheads="1"/>
              </p:cNvSpPr>
              <p:nvPr/>
            </p:nvSpPr>
            <p:spPr bwMode="auto">
              <a:xfrm>
                <a:off x="1872" y="2160"/>
                <a:ext cx="672" cy="404"/>
              </a:xfrm>
              <a:prstGeom prst="rect">
                <a:avLst/>
              </a:prstGeom>
              <a:noFill/>
              <a:ln w="9525">
                <a:noFill/>
                <a:miter lim="800000"/>
                <a:headEnd/>
                <a:tailEnd/>
              </a:ln>
              <a:effectLst/>
            </p:spPr>
            <p:txBody>
              <a:bodyPr>
                <a:spAutoFit/>
              </a:bodyPr>
              <a:lstStyle/>
              <a:p>
                <a:pPr algn="ctr">
                  <a:spcBef>
                    <a:spcPct val="50000"/>
                  </a:spcBef>
                </a:pPr>
                <a:r>
                  <a:rPr lang="en-US" sz="1800"/>
                  <a:t>Cover Slip</a:t>
                </a:r>
              </a:p>
            </p:txBody>
          </p:sp>
          <p:sp>
            <p:nvSpPr>
              <p:cNvPr id="6159" name="Text Box 15"/>
              <p:cNvSpPr txBox="1">
                <a:spLocks noChangeArrowheads="1"/>
              </p:cNvSpPr>
              <p:nvPr/>
            </p:nvSpPr>
            <p:spPr bwMode="auto">
              <a:xfrm>
                <a:off x="3072" y="2208"/>
                <a:ext cx="960" cy="231"/>
              </a:xfrm>
              <a:prstGeom prst="rect">
                <a:avLst/>
              </a:prstGeom>
              <a:noFill/>
              <a:ln w="9525">
                <a:noFill/>
                <a:miter lim="800000"/>
                <a:headEnd/>
                <a:tailEnd/>
              </a:ln>
              <a:effectLst/>
            </p:spPr>
            <p:txBody>
              <a:bodyPr>
                <a:spAutoFit/>
              </a:bodyPr>
              <a:lstStyle/>
              <a:p>
                <a:pPr algn="ctr">
                  <a:spcBef>
                    <a:spcPct val="50000"/>
                  </a:spcBef>
                </a:pPr>
                <a:r>
                  <a:rPr lang="en-US" sz="1800"/>
                  <a:t>Lower slowly</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The Compound Microscope</a:t>
            </a:r>
            <a:endParaRPr lang="en-US" dirty="0">
              <a:solidFill>
                <a:schemeClr val="accent2"/>
              </a:solidFill>
            </a:endParaRPr>
          </a:p>
        </p:txBody>
      </p:sp>
      <p:sp>
        <p:nvSpPr>
          <p:cNvPr id="4" name="Content Placeholder 3"/>
          <p:cNvSpPr>
            <a:spLocks noGrp="1"/>
          </p:cNvSpPr>
          <p:nvPr>
            <p:ph idx="1"/>
          </p:nvPr>
        </p:nvSpPr>
        <p:spPr/>
        <p:txBody>
          <a:bodyPr/>
          <a:lstStyle/>
          <a:p>
            <a:pPr marL="0" indent="0">
              <a:buNone/>
            </a:pPr>
            <a:r>
              <a:rPr lang="en-US" b="1" dirty="0">
                <a:solidFill>
                  <a:schemeClr val="accent2"/>
                </a:solidFill>
              </a:rPr>
              <a:t>Compound Light Microscope</a:t>
            </a:r>
            <a:endParaRPr lang="en-US" dirty="0">
              <a:solidFill>
                <a:schemeClr val="accent2"/>
              </a:solidFill>
            </a:endParaRPr>
          </a:p>
          <a:p>
            <a:r>
              <a:rPr lang="en-US" dirty="0">
                <a:solidFill>
                  <a:schemeClr val="accent2"/>
                </a:solidFill>
              </a:rPr>
              <a:t>The compound light microscope is a common tool in a life science laboratory. A </a:t>
            </a:r>
            <a:r>
              <a:rPr lang="en-US" b="1" dirty="0">
                <a:solidFill>
                  <a:schemeClr val="accent2"/>
                </a:solidFill>
              </a:rPr>
              <a:t>compound light microscope</a:t>
            </a:r>
            <a:r>
              <a:rPr lang="en-US" dirty="0">
                <a:solidFill>
                  <a:schemeClr val="accent2"/>
                </a:solidFill>
              </a:rPr>
              <a:t> is an instrument that magnifies small objects so that they can be seen easily. </a:t>
            </a:r>
            <a:br>
              <a:rPr lang="en-US" dirty="0">
                <a:solidFill>
                  <a:schemeClr val="accent2"/>
                </a:solidFill>
              </a:rPr>
            </a:br>
            <a:endParaRPr lang="en-US" dirty="0">
              <a:solidFill>
                <a:schemeClr val="accent2"/>
              </a:solidFill>
            </a:endParaRPr>
          </a:p>
        </p:txBody>
      </p:sp>
    </p:spTree>
    <p:extLst>
      <p:ext uri="{BB962C8B-B14F-4D97-AF65-F5344CB8AC3E}">
        <p14:creationId xmlns:p14="http://schemas.microsoft.com/office/powerpoint/2010/main" val="56977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Compound Microscope Cont.</a:t>
            </a:r>
            <a:endParaRPr lang="en-US" dirty="0">
              <a:solidFill>
                <a:schemeClr val="accent2"/>
              </a:solidFill>
            </a:endParaRPr>
          </a:p>
        </p:txBody>
      </p:sp>
      <p:sp>
        <p:nvSpPr>
          <p:cNvPr id="3" name="Content Placeholder 2"/>
          <p:cNvSpPr>
            <a:spLocks noGrp="1"/>
          </p:cNvSpPr>
          <p:nvPr>
            <p:ph idx="1"/>
          </p:nvPr>
        </p:nvSpPr>
        <p:spPr/>
        <p:txBody>
          <a:bodyPr/>
          <a:lstStyle/>
          <a:p>
            <a:r>
              <a:rPr lang="en-US" dirty="0">
                <a:solidFill>
                  <a:schemeClr val="accent2"/>
                </a:solidFill>
              </a:rPr>
              <a:t>It has three main parts—a tube with two or more lenses, a stage, and a light. Items viewed through a compound microscope may be colored with special dyes to make them more visible. Items are placed on the stage so that the light passes through them. The lenses at each end of the tube magnify the image.</a:t>
            </a:r>
            <a:r>
              <a:rPr lang="en-US" dirty="0"/>
              <a:t/>
            </a:r>
            <a:br>
              <a:rPr lang="en-US" dirty="0"/>
            </a:br>
            <a:endParaRPr lang="en-US" dirty="0"/>
          </a:p>
        </p:txBody>
      </p:sp>
    </p:spTree>
    <p:extLst>
      <p:ext uri="{BB962C8B-B14F-4D97-AF65-F5344CB8AC3E}">
        <p14:creationId xmlns:p14="http://schemas.microsoft.com/office/powerpoint/2010/main" val="119746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685800"/>
            <a:ext cx="4495800" cy="5867400"/>
          </a:xfrm>
        </p:spPr>
      </p:pic>
    </p:spTree>
    <p:extLst>
      <p:ext uri="{BB962C8B-B14F-4D97-AF65-F5344CB8AC3E}">
        <p14:creationId xmlns:p14="http://schemas.microsoft.com/office/powerpoint/2010/main" val="983445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Parts Explained</a:t>
            </a:r>
            <a:endParaRPr lang="en-US" dirty="0">
              <a:solidFill>
                <a:schemeClr val="accent2"/>
              </a:solidFill>
            </a:endParaRPr>
          </a:p>
        </p:txBody>
      </p:sp>
      <p:sp>
        <p:nvSpPr>
          <p:cNvPr id="3" name="Content Placeholder 2"/>
          <p:cNvSpPr>
            <a:spLocks noGrp="1"/>
          </p:cNvSpPr>
          <p:nvPr>
            <p:ph idx="1"/>
          </p:nvPr>
        </p:nvSpPr>
        <p:spPr/>
        <p:txBody>
          <a:bodyPr/>
          <a:lstStyle/>
          <a:p>
            <a:r>
              <a:rPr lang="en-US" sz="2800" dirty="0" smtClean="0">
                <a:solidFill>
                  <a:schemeClr val="accent2"/>
                </a:solidFill>
              </a:rPr>
              <a:t> The </a:t>
            </a:r>
            <a:r>
              <a:rPr lang="en-US" sz="2800" b="1" dirty="0">
                <a:solidFill>
                  <a:schemeClr val="accent2"/>
                </a:solidFill>
              </a:rPr>
              <a:t>ocular lens </a:t>
            </a:r>
            <a:r>
              <a:rPr lang="en-US" sz="2800" dirty="0">
                <a:solidFill>
                  <a:schemeClr val="accent2"/>
                </a:solidFill>
              </a:rPr>
              <a:t>magnifies the image </a:t>
            </a:r>
            <a:r>
              <a:rPr lang="en-US" sz="2800" dirty="0" smtClean="0">
                <a:solidFill>
                  <a:schemeClr val="accent2"/>
                </a:solidFill>
              </a:rPr>
              <a:t>10x.</a:t>
            </a:r>
            <a:endParaRPr lang="en-US" sz="2800" dirty="0">
              <a:solidFill>
                <a:schemeClr val="accent2"/>
              </a:solidFill>
            </a:endParaRPr>
          </a:p>
          <a:p>
            <a:r>
              <a:rPr lang="en-US" sz="2800" dirty="0" smtClean="0">
                <a:solidFill>
                  <a:schemeClr val="accent2"/>
                </a:solidFill>
              </a:rPr>
              <a:t> </a:t>
            </a:r>
            <a:r>
              <a:rPr lang="en-US" sz="2800" dirty="0">
                <a:solidFill>
                  <a:schemeClr val="accent2"/>
                </a:solidFill>
              </a:rPr>
              <a:t>The </a:t>
            </a:r>
            <a:r>
              <a:rPr lang="en-US" sz="2800" b="1" dirty="0">
                <a:solidFill>
                  <a:schemeClr val="accent2"/>
                </a:solidFill>
              </a:rPr>
              <a:t>low-power objective </a:t>
            </a:r>
            <a:r>
              <a:rPr lang="en-US" sz="2800" dirty="0">
                <a:solidFill>
                  <a:schemeClr val="accent2"/>
                </a:solidFill>
              </a:rPr>
              <a:t>magnifies the</a:t>
            </a:r>
          </a:p>
          <a:p>
            <a:pPr marL="0" indent="0">
              <a:buNone/>
            </a:pPr>
            <a:r>
              <a:rPr lang="en-US" sz="2800" dirty="0">
                <a:solidFill>
                  <a:schemeClr val="accent2"/>
                </a:solidFill>
              </a:rPr>
              <a:t>image </a:t>
            </a:r>
            <a:r>
              <a:rPr lang="en-US" sz="2800" dirty="0" smtClean="0">
                <a:solidFill>
                  <a:schemeClr val="accent2"/>
                </a:solidFill>
              </a:rPr>
              <a:t>10x.</a:t>
            </a:r>
            <a:endParaRPr lang="en-US" sz="2800" dirty="0">
              <a:solidFill>
                <a:schemeClr val="accent2"/>
              </a:solidFill>
            </a:endParaRPr>
          </a:p>
          <a:p>
            <a:r>
              <a:rPr lang="en-US" sz="2800" dirty="0" smtClean="0">
                <a:solidFill>
                  <a:schemeClr val="accent2"/>
                </a:solidFill>
              </a:rPr>
              <a:t>The </a:t>
            </a:r>
            <a:r>
              <a:rPr lang="en-US" sz="2800" b="1" dirty="0">
                <a:solidFill>
                  <a:schemeClr val="accent2"/>
                </a:solidFill>
              </a:rPr>
              <a:t>high-power objective </a:t>
            </a:r>
            <a:r>
              <a:rPr lang="en-US" sz="2800" dirty="0">
                <a:solidFill>
                  <a:schemeClr val="accent2"/>
                </a:solidFill>
              </a:rPr>
              <a:t>magnifies the</a:t>
            </a:r>
          </a:p>
          <a:p>
            <a:pPr marL="0" indent="0">
              <a:buNone/>
            </a:pPr>
            <a:r>
              <a:rPr lang="en-US" sz="2800" dirty="0">
                <a:solidFill>
                  <a:schemeClr val="accent2"/>
                </a:solidFill>
              </a:rPr>
              <a:t>image either </a:t>
            </a:r>
            <a:r>
              <a:rPr lang="en-US" sz="2800" dirty="0" smtClean="0">
                <a:solidFill>
                  <a:schemeClr val="accent2"/>
                </a:solidFill>
              </a:rPr>
              <a:t>40x </a:t>
            </a:r>
            <a:r>
              <a:rPr lang="en-US" sz="2800" dirty="0">
                <a:solidFill>
                  <a:schemeClr val="accent2"/>
                </a:solidFill>
              </a:rPr>
              <a:t>or </a:t>
            </a:r>
            <a:r>
              <a:rPr lang="en-US" sz="2800" dirty="0" smtClean="0">
                <a:solidFill>
                  <a:schemeClr val="accent2"/>
                </a:solidFill>
              </a:rPr>
              <a:t>43x.</a:t>
            </a:r>
          </a:p>
          <a:p>
            <a:r>
              <a:rPr lang="en-US" sz="2800" dirty="0">
                <a:solidFill>
                  <a:schemeClr val="accent2"/>
                </a:solidFill>
              </a:rPr>
              <a:t>The </a:t>
            </a:r>
            <a:r>
              <a:rPr lang="en-US" sz="2800" b="1" dirty="0">
                <a:solidFill>
                  <a:schemeClr val="accent2"/>
                </a:solidFill>
              </a:rPr>
              <a:t>revolving nosepiece </a:t>
            </a:r>
            <a:r>
              <a:rPr lang="en-US" sz="2800" dirty="0">
                <a:solidFill>
                  <a:schemeClr val="accent2"/>
                </a:solidFill>
              </a:rPr>
              <a:t>holds the objectives</a:t>
            </a:r>
          </a:p>
          <a:p>
            <a:pPr marL="0" indent="0">
              <a:buNone/>
            </a:pPr>
            <a:r>
              <a:rPr lang="en-US" sz="2800" dirty="0">
                <a:solidFill>
                  <a:schemeClr val="accent2"/>
                </a:solidFill>
              </a:rPr>
              <a:t>and can be turned to change from one</a:t>
            </a:r>
          </a:p>
          <a:p>
            <a:pPr marL="0" indent="0">
              <a:buNone/>
            </a:pPr>
            <a:r>
              <a:rPr lang="en-US" sz="2800" dirty="0">
                <a:solidFill>
                  <a:schemeClr val="accent2"/>
                </a:solidFill>
              </a:rPr>
              <a:t>magnification to the other.</a:t>
            </a:r>
          </a:p>
        </p:txBody>
      </p:sp>
    </p:spTree>
    <p:extLst>
      <p:ext uri="{BB962C8B-B14F-4D97-AF65-F5344CB8AC3E}">
        <p14:creationId xmlns:p14="http://schemas.microsoft.com/office/powerpoint/2010/main" val="2914477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5638800"/>
          </a:xfrm>
        </p:spPr>
        <p:txBody>
          <a:bodyPr/>
          <a:lstStyle/>
          <a:p>
            <a:r>
              <a:rPr lang="en-US" sz="2800" dirty="0" smtClean="0">
                <a:solidFill>
                  <a:schemeClr val="accent2"/>
                </a:solidFill>
              </a:rPr>
              <a:t> The </a:t>
            </a:r>
            <a:r>
              <a:rPr lang="en-US" sz="2800" b="1" dirty="0">
                <a:solidFill>
                  <a:schemeClr val="accent2"/>
                </a:solidFill>
              </a:rPr>
              <a:t>body tube </a:t>
            </a:r>
            <a:r>
              <a:rPr lang="en-US" sz="2800" dirty="0">
                <a:solidFill>
                  <a:schemeClr val="accent2"/>
                </a:solidFill>
              </a:rPr>
              <a:t>maintains the correct</a:t>
            </a:r>
          </a:p>
          <a:p>
            <a:pPr marL="0" indent="0">
              <a:buNone/>
            </a:pPr>
            <a:r>
              <a:rPr lang="en-US" sz="2800" dirty="0">
                <a:solidFill>
                  <a:schemeClr val="accent2"/>
                </a:solidFill>
              </a:rPr>
              <a:t>distance between the ocular lens </a:t>
            </a:r>
            <a:r>
              <a:rPr lang="en-US" sz="2800" dirty="0" smtClean="0">
                <a:solidFill>
                  <a:schemeClr val="accent2"/>
                </a:solidFill>
              </a:rPr>
              <a:t>and objectives</a:t>
            </a:r>
            <a:r>
              <a:rPr lang="en-US" sz="2800" dirty="0">
                <a:solidFill>
                  <a:schemeClr val="accent2"/>
                </a:solidFill>
              </a:rPr>
              <a:t>.</a:t>
            </a:r>
          </a:p>
          <a:p>
            <a:r>
              <a:rPr lang="en-US" sz="2800" dirty="0" smtClean="0">
                <a:solidFill>
                  <a:schemeClr val="accent2"/>
                </a:solidFill>
              </a:rPr>
              <a:t> </a:t>
            </a:r>
            <a:r>
              <a:rPr lang="en-US" sz="2800" dirty="0">
                <a:solidFill>
                  <a:schemeClr val="accent2"/>
                </a:solidFill>
              </a:rPr>
              <a:t>The </a:t>
            </a:r>
            <a:r>
              <a:rPr lang="en-US" sz="2800" b="1" dirty="0">
                <a:solidFill>
                  <a:schemeClr val="accent2"/>
                </a:solidFill>
              </a:rPr>
              <a:t>coarse-adjustment knob </a:t>
            </a:r>
            <a:r>
              <a:rPr lang="en-US" sz="2800" dirty="0">
                <a:solidFill>
                  <a:schemeClr val="accent2"/>
                </a:solidFill>
              </a:rPr>
              <a:t>moves </a:t>
            </a:r>
            <a:r>
              <a:rPr lang="en-US" sz="2800" dirty="0" smtClean="0">
                <a:solidFill>
                  <a:schemeClr val="accent2"/>
                </a:solidFill>
              </a:rPr>
              <a:t>the body </a:t>
            </a:r>
            <a:r>
              <a:rPr lang="en-US" sz="2800" dirty="0">
                <a:solidFill>
                  <a:schemeClr val="accent2"/>
                </a:solidFill>
              </a:rPr>
              <a:t>tube up and down to allow focusing </a:t>
            </a:r>
            <a:r>
              <a:rPr lang="en-US" sz="2800" dirty="0" smtClean="0">
                <a:solidFill>
                  <a:schemeClr val="accent2"/>
                </a:solidFill>
              </a:rPr>
              <a:t>of the </a:t>
            </a:r>
            <a:r>
              <a:rPr lang="en-US" sz="2800" dirty="0">
                <a:solidFill>
                  <a:schemeClr val="accent2"/>
                </a:solidFill>
              </a:rPr>
              <a:t>image</a:t>
            </a:r>
            <a:r>
              <a:rPr lang="en-US" sz="2800" dirty="0" smtClean="0">
                <a:solidFill>
                  <a:schemeClr val="accent2"/>
                </a:solidFill>
              </a:rPr>
              <a:t>.</a:t>
            </a:r>
          </a:p>
          <a:p>
            <a:r>
              <a:rPr lang="en-US" sz="2800" dirty="0">
                <a:solidFill>
                  <a:schemeClr val="accent2"/>
                </a:solidFill>
              </a:rPr>
              <a:t>The </a:t>
            </a:r>
            <a:r>
              <a:rPr lang="en-US" sz="2800" b="1" dirty="0">
                <a:solidFill>
                  <a:schemeClr val="accent2"/>
                </a:solidFill>
              </a:rPr>
              <a:t>fine-adjustment knob </a:t>
            </a:r>
            <a:r>
              <a:rPr lang="en-US" sz="2800" dirty="0">
                <a:solidFill>
                  <a:schemeClr val="accent2"/>
                </a:solidFill>
              </a:rPr>
              <a:t>moves the body</a:t>
            </a:r>
          </a:p>
          <a:p>
            <a:pPr marL="0" indent="0">
              <a:buNone/>
            </a:pPr>
            <a:r>
              <a:rPr lang="en-US" sz="2800" dirty="0">
                <a:solidFill>
                  <a:schemeClr val="accent2"/>
                </a:solidFill>
              </a:rPr>
              <a:t>tube slightly to bring the image into sharper</a:t>
            </a:r>
          </a:p>
          <a:p>
            <a:pPr marL="0" indent="0">
              <a:buNone/>
            </a:pPr>
            <a:r>
              <a:rPr lang="en-US" sz="2800" dirty="0">
                <a:solidFill>
                  <a:schemeClr val="accent2"/>
                </a:solidFill>
              </a:rPr>
              <a:t>focus. It is usually located </a:t>
            </a:r>
            <a:r>
              <a:rPr lang="en-US" sz="2800" dirty="0" smtClean="0">
                <a:solidFill>
                  <a:schemeClr val="accent2"/>
                </a:solidFill>
              </a:rPr>
              <a:t>in the </a:t>
            </a:r>
            <a:r>
              <a:rPr lang="en-US" sz="2800" dirty="0">
                <a:solidFill>
                  <a:schemeClr val="accent2"/>
                </a:solidFill>
              </a:rPr>
              <a:t>center of</a:t>
            </a:r>
          </a:p>
          <a:p>
            <a:pPr marL="0" indent="0">
              <a:buNone/>
            </a:pPr>
            <a:r>
              <a:rPr lang="en-US" sz="2800" dirty="0">
                <a:solidFill>
                  <a:schemeClr val="accent2"/>
                </a:solidFill>
              </a:rPr>
              <a:t>the coarse-adjustment knob.</a:t>
            </a:r>
          </a:p>
          <a:p>
            <a:r>
              <a:rPr lang="en-US" sz="2800" dirty="0" smtClean="0">
                <a:solidFill>
                  <a:schemeClr val="accent2"/>
                </a:solidFill>
              </a:rPr>
              <a:t> </a:t>
            </a:r>
            <a:r>
              <a:rPr lang="en-US" sz="2800" dirty="0">
                <a:solidFill>
                  <a:schemeClr val="accent2"/>
                </a:solidFill>
              </a:rPr>
              <a:t>The </a:t>
            </a:r>
            <a:r>
              <a:rPr lang="en-US" sz="2800" b="1" dirty="0">
                <a:solidFill>
                  <a:schemeClr val="accent2"/>
                </a:solidFill>
              </a:rPr>
              <a:t>stage </a:t>
            </a:r>
            <a:r>
              <a:rPr lang="en-US" sz="2800" dirty="0">
                <a:solidFill>
                  <a:schemeClr val="accent2"/>
                </a:solidFill>
              </a:rPr>
              <a:t>supports a slide.</a:t>
            </a:r>
          </a:p>
          <a:p>
            <a:r>
              <a:rPr lang="en-US" sz="2800" b="1" dirty="0" smtClean="0">
                <a:solidFill>
                  <a:schemeClr val="accent2"/>
                </a:solidFill>
              </a:rPr>
              <a:t>Stage </a:t>
            </a:r>
            <a:r>
              <a:rPr lang="en-US" sz="2800" b="1" dirty="0">
                <a:solidFill>
                  <a:schemeClr val="accent2"/>
                </a:solidFill>
              </a:rPr>
              <a:t>clips </a:t>
            </a:r>
            <a:r>
              <a:rPr lang="en-US" sz="2800" dirty="0">
                <a:solidFill>
                  <a:schemeClr val="accent2"/>
                </a:solidFill>
              </a:rPr>
              <a:t>hold the slide in place </a:t>
            </a:r>
            <a:r>
              <a:rPr lang="en-US" sz="2800" dirty="0" smtClean="0">
                <a:solidFill>
                  <a:schemeClr val="accent2"/>
                </a:solidFill>
              </a:rPr>
              <a:t>for viewing.</a:t>
            </a:r>
            <a:endParaRPr lang="en-US" sz="2800" dirty="0">
              <a:solidFill>
                <a:schemeClr val="accent2"/>
              </a:solidFill>
            </a:endParaRPr>
          </a:p>
        </p:txBody>
      </p:sp>
    </p:spTree>
    <p:extLst>
      <p:ext uri="{BB962C8B-B14F-4D97-AF65-F5344CB8AC3E}">
        <p14:creationId xmlns:p14="http://schemas.microsoft.com/office/powerpoint/2010/main" val="3014393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572000"/>
          </a:xfrm>
        </p:spPr>
        <p:txBody>
          <a:bodyPr/>
          <a:lstStyle/>
          <a:p>
            <a:r>
              <a:rPr lang="en-US" dirty="0" smtClean="0">
                <a:solidFill>
                  <a:schemeClr val="accent2"/>
                </a:solidFill>
              </a:rPr>
              <a:t> The </a:t>
            </a:r>
            <a:r>
              <a:rPr lang="en-US" b="1" dirty="0">
                <a:solidFill>
                  <a:schemeClr val="accent2"/>
                </a:solidFill>
              </a:rPr>
              <a:t>diaphragm </a:t>
            </a:r>
            <a:r>
              <a:rPr lang="en-US" dirty="0">
                <a:solidFill>
                  <a:schemeClr val="accent2"/>
                </a:solidFill>
              </a:rPr>
              <a:t>controls the amount of </a:t>
            </a:r>
            <a:r>
              <a:rPr lang="en-US" dirty="0" smtClean="0">
                <a:solidFill>
                  <a:schemeClr val="accent2"/>
                </a:solidFill>
              </a:rPr>
              <a:t>light coming </a:t>
            </a:r>
            <a:r>
              <a:rPr lang="en-US" dirty="0">
                <a:solidFill>
                  <a:schemeClr val="accent2"/>
                </a:solidFill>
              </a:rPr>
              <a:t>through the stage.</a:t>
            </a:r>
          </a:p>
          <a:p>
            <a:r>
              <a:rPr lang="en-US" dirty="0" smtClean="0">
                <a:solidFill>
                  <a:schemeClr val="accent2"/>
                </a:solidFill>
              </a:rPr>
              <a:t> The </a:t>
            </a:r>
            <a:r>
              <a:rPr lang="en-US" dirty="0">
                <a:solidFill>
                  <a:schemeClr val="accent2"/>
                </a:solidFill>
              </a:rPr>
              <a:t>light source provides a </a:t>
            </a:r>
            <a:r>
              <a:rPr lang="en-US" b="1" dirty="0">
                <a:solidFill>
                  <a:schemeClr val="accent2"/>
                </a:solidFill>
              </a:rPr>
              <a:t>light </a:t>
            </a:r>
            <a:r>
              <a:rPr lang="en-US" dirty="0">
                <a:solidFill>
                  <a:schemeClr val="accent2"/>
                </a:solidFill>
              </a:rPr>
              <a:t>for </a:t>
            </a:r>
            <a:r>
              <a:rPr lang="en-US" dirty="0" smtClean="0">
                <a:solidFill>
                  <a:schemeClr val="accent2"/>
                </a:solidFill>
              </a:rPr>
              <a:t>viewing the </a:t>
            </a:r>
            <a:r>
              <a:rPr lang="en-US" dirty="0">
                <a:solidFill>
                  <a:schemeClr val="accent2"/>
                </a:solidFill>
              </a:rPr>
              <a:t>slide.</a:t>
            </a:r>
          </a:p>
          <a:p>
            <a:r>
              <a:rPr lang="en-US" dirty="0" smtClean="0">
                <a:solidFill>
                  <a:schemeClr val="accent2"/>
                </a:solidFill>
              </a:rPr>
              <a:t> </a:t>
            </a:r>
            <a:r>
              <a:rPr lang="en-US" dirty="0">
                <a:solidFill>
                  <a:schemeClr val="accent2"/>
                </a:solidFill>
              </a:rPr>
              <a:t>The </a:t>
            </a:r>
            <a:r>
              <a:rPr lang="en-US" b="1" dirty="0">
                <a:solidFill>
                  <a:schemeClr val="accent2"/>
                </a:solidFill>
              </a:rPr>
              <a:t>arm </a:t>
            </a:r>
            <a:r>
              <a:rPr lang="en-US" dirty="0">
                <a:solidFill>
                  <a:schemeClr val="accent2"/>
                </a:solidFill>
              </a:rPr>
              <a:t>supports the body tube.</a:t>
            </a:r>
          </a:p>
          <a:p>
            <a:r>
              <a:rPr lang="en-US" dirty="0" smtClean="0">
                <a:solidFill>
                  <a:schemeClr val="accent2"/>
                </a:solidFill>
              </a:rPr>
              <a:t> </a:t>
            </a:r>
            <a:r>
              <a:rPr lang="en-US" dirty="0">
                <a:solidFill>
                  <a:schemeClr val="accent2"/>
                </a:solidFill>
              </a:rPr>
              <a:t>The </a:t>
            </a:r>
            <a:r>
              <a:rPr lang="en-US" b="1" dirty="0">
                <a:solidFill>
                  <a:schemeClr val="accent2"/>
                </a:solidFill>
              </a:rPr>
              <a:t>base </a:t>
            </a:r>
            <a:r>
              <a:rPr lang="en-US" dirty="0">
                <a:solidFill>
                  <a:schemeClr val="accent2"/>
                </a:solidFill>
              </a:rPr>
              <a:t>supports the microscope.</a:t>
            </a:r>
          </a:p>
        </p:txBody>
      </p:sp>
    </p:spTree>
    <p:extLst>
      <p:ext uri="{BB962C8B-B14F-4D97-AF65-F5344CB8AC3E}">
        <p14:creationId xmlns:p14="http://schemas.microsoft.com/office/powerpoint/2010/main" val="1739099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143000" y="228600"/>
            <a:ext cx="6858000" cy="6407150"/>
          </a:xfrm>
          <a:prstGeom prst="rect">
            <a:avLst/>
          </a:prstGeom>
          <a:noFill/>
          <a:ln w="9525">
            <a:noFill/>
            <a:miter lim="800000"/>
            <a:headEnd/>
            <a:tailEnd/>
          </a:ln>
          <a:effectLst/>
        </p:spPr>
      </p:pic>
      <p:grpSp>
        <p:nvGrpSpPr>
          <p:cNvPr id="8210" name="Group 18"/>
          <p:cNvGrpSpPr>
            <a:grpSpLocks/>
          </p:cNvGrpSpPr>
          <p:nvPr/>
        </p:nvGrpSpPr>
        <p:grpSpPr bwMode="auto">
          <a:xfrm>
            <a:off x="914400" y="228600"/>
            <a:ext cx="7315200" cy="5638800"/>
            <a:chOff x="576" y="144"/>
            <a:chExt cx="4608" cy="3552"/>
          </a:xfrm>
        </p:grpSpPr>
        <p:grpSp>
          <p:nvGrpSpPr>
            <p:cNvPr id="8208" name="Group 16"/>
            <p:cNvGrpSpPr>
              <a:grpSpLocks/>
            </p:cNvGrpSpPr>
            <p:nvPr/>
          </p:nvGrpSpPr>
          <p:grpSpPr bwMode="auto">
            <a:xfrm>
              <a:off x="576" y="480"/>
              <a:ext cx="768" cy="2768"/>
              <a:chOff x="576" y="480"/>
              <a:chExt cx="768" cy="2768"/>
            </a:xfrm>
          </p:grpSpPr>
          <p:sp>
            <p:nvSpPr>
              <p:cNvPr id="8195" name="Rectangle 3"/>
              <p:cNvSpPr>
                <a:spLocks noChangeArrowheads="1"/>
              </p:cNvSpPr>
              <p:nvPr/>
            </p:nvSpPr>
            <p:spPr bwMode="auto">
              <a:xfrm>
                <a:off x="672" y="480"/>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197" name="Rectangle 5"/>
              <p:cNvSpPr>
                <a:spLocks noChangeArrowheads="1"/>
              </p:cNvSpPr>
              <p:nvPr/>
            </p:nvSpPr>
            <p:spPr bwMode="auto">
              <a:xfrm>
                <a:off x="672" y="1200"/>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198" name="Rectangle 6"/>
              <p:cNvSpPr>
                <a:spLocks noChangeArrowheads="1"/>
              </p:cNvSpPr>
              <p:nvPr/>
            </p:nvSpPr>
            <p:spPr bwMode="auto">
              <a:xfrm>
                <a:off x="624" y="1536"/>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199" name="Rectangle 7"/>
              <p:cNvSpPr>
                <a:spLocks noChangeArrowheads="1"/>
              </p:cNvSpPr>
              <p:nvPr/>
            </p:nvSpPr>
            <p:spPr bwMode="auto">
              <a:xfrm>
                <a:off x="624" y="230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0" name="Rectangle 8"/>
              <p:cNvSpPr>
                <a:spLocks noChangeArrowheads="1"/>
              </p:cNvSpPr>
              <p:nvPr/>
            </p:nvSpPr>
            <p:spPr bwMode="auto">
              <a:xfrm>
                <a:off x="624" y="2592"/>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1" name="Rectangle 9"/>
              <p:cNvSpPr>
                <a:spLocks noChangeArrowheads="1"/>
              </p:cNvSpPr>
              <p:nvPr/>
            </p:nvSpPr>
            <p:spPr bwMode="auto">
              <a:xfrm>
                <a:off x="576" y="3008"/>
                <a:ext cx="672" cy="240"/>
              </a:xfrm>
              <a:prstGeom prst="rect">
                <a:avLst/>
              </a:prstGeom>
              <a:solidFill>
                <a:schemeClr val="bg1"/>
              </a:solidFill>
              <a:ln w="9525">
                <a:noFill/>
                <a:miter lim="800000"/>
                <a:headEnd/>
                <a:tailEnd/>
              </a:ln>
              <a:effectLst/>
            </p:spPr>
            <p:txBody>
              <a:bodyPr wrap="none" anchor="ctr"/>
              <a:lstStyle/>
              <a:p>
                <a:endParaRPr lang="en-US"/>
              </a:p>
            </p:txBody>
          </p:sp>
        </p:grpSp>
        <p:grpSp>
          <p:nvGrpSpPr>
            <p:cNvPr id="8209" name="Group 17"/>
            <p:cNvGrpSpPr>
              <a:grpSpLocks/>
            </p:cNvGrpSpPr>
            <p:nvPr/>
          </p:nvGrpSpPr>
          <p:grpSpPr bwMode="auto">
            <a:xfrm>
              <a:off x="4272" y="144"/>
              <a:ext cx="912" cy="3552"/>
              <a:chOff x="4272" y="144"/>
              <a:chExt cx="912" cy="3552"/>
            </a:xfrm>
          </p:grpSpPr>
          <p:sp>
            <p:nvSpPr>
              <p:cNvPr id="8196" name="Rectangle 4"/>
              <p:cNvSpPr>
                <a:spLocks noChangeArrowheads="1"/>
              </p:cNvSpPr>
              <p:nvPr/>
            </p:nvSpPr>
            <p:spPr bwMode="auto">
              <a:xfrm>
                <a:off x="4416" y="14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2" name="Rectangle 10"/>
              <p:cNvSpPr>
                <a:spLocks noChangeArrowheads="1"/>
              </p:cNvSpPr>
              <p:nvPr/>
            </p:nvSpPr>
            <p:spPr bwMode="auto">
              <a:xfrm>
                <a:off x="4464" y="134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3" name="Rectangle 11"/>
              <p:cNvSpPr>
                <a:spLocks noChangeArrowheads="1"/>
              </p:cNvSpPr>
              <p:nvPr/>
            </p:nvSpPr>
            <p:spPr bwMode="auto">
              <a:xfrm>
                <a:off x="4512" y="2064"/>
                <a:ext cx="672" cy="240"/>
              </a:xfrm>
              <a:prstGeom prst="rect">
                <a:avLst/>
              </a:prstGeom>
              <a:solidFill>
                <a:schemeClr val="bg1"/>
              </a:solidFill>
              <a:ln w="9525">
                <a:noFill/>
                <a:miter lim="800000"/>
                <a:headEnd/>
                <a:tailEnd/>
              </a:ln>
              <a:effectLst/>
            </p:spPr>
            <p:txBody>
              <a:bodyPr wrap="none" anchor="ctr"/>
              <a:lstStyle/>
              <a:p>
                <a:endParaRPr lang="en-US"/>
              </a:p>
            </p:txBody>
          </p:sp>
          <p:sp>
            <p:nvSpPr>
              <p:cNvPr id="8204" name="Rectangle 12"/>
              <p:cNvSpPr>
                <a:spLocks noChangeArrowheads="1"/>
              </p:cNvSpPr>
              <p:nvPr/>
            </p:nvSpPr>
            <p:spPr bwMode="auto">
              <a:xfrm>
                <a:off x="4272" y="2352"/>
                <a:ext cx="672" cy="384"/>
              </a:xfrm>
              <a:prstGeom prst="rect">
                <a:avLst/>
              </a:prstGeom>
              <a:solidFill>
                <a:schemeClr val="bg1"/>
              </a:solidFill>
              <a:ln w="9525">
                <a:noFill/>
                <a:miter lim="800000"/>
                <a:headEnd/>
                <a:tailEnd/>
              </a:ln>
              <a:effectLst/>
            </p:spPr>
            <p:txBody>
              <a:bodyPr wrap="none" anchor="ctr"/>
              <a:lstStyle/>
              <a:p>
                <a:endParaRPr lang="en-US"/>
              </a:p>
            </p:txBody>
          </p:sp>
          <p:sp>
            <p:nvSpPr>
              <p:cNvPr id="8205" name="Rectangle 13"/>
              <p:cNvSpPr>
                <a:spLocks noChangeArrowheads="1"/>
              </p:cNvSpPr>
              <p:nvPr/>
            </p:nvSpPr>
            <p:spPr bwMode="auto">
              <a:xfrm>
                <a:off x="4320" y="2784"/>
                <a:ext cx="672" cy="384"/>
              </a:xfrm>
              <a:prstGeom prst="rect">
                <a:avLst/>
              </a:prstGeom>
              <a:solidFill>
                <a:schemeClr val="bg1"/>
              </a:solidFill>
              <a:ln w="9525">
                <a:noFill/>
                <a:miter lim="800000"/>
                <a:headEnd/>
                <a:tailEnd/>
              </a:ln>
              <a:effectLst/>
            </p:spPr>
            <p:txBody>
              <a:bodyPr wrap="none" anchor="ctr"/>
              <a:lstStyle/>
              <a:p>
                <a:endParaRPr lang="en-US"/>
              </a:p>
            </p:txBody>
          </p:sp>
          <p:sp>
            <p:nvSpPr>
              <p:cNvPr id="8206" name="Rectangle 14"/>
              <p:cNvSpPr>
                <a:spLocks noChangeArrowheads="1"/>
              </p:cNvSpPr>
              <p:nvPr/>
            </p:nvSpPr>
            <p:spPr bwMode="auto">
              <a:xfrm>
                <a:off x="4512" y="3312"/>
                <a:ext cx="672" cy="384"/>
              </a:xfrm>
              <a:prstGeom prst="rect">
                <a:avLst/>
              </a:prstGeom>
              <a:solidFill>
                <a:schemeClr val="bg1"/>
              </a:solidFill>
              <a:ln w="9525">
                <a:noFill/>
                <a:miter lim="800000"/>
                <a:headEnd/>
                <a:tailEnd/>
              </a:ln>
              <a:effectLst/>
            </p:spPr>
            <p:txBody>
              <a:bodyPr wrap="none" anchor="ctr"/>
              <a:lstStyle/>
              <a:p>
                <a:endParaRPr lang="en-US"/>
              </a:p>
            </p:txBody>
          </p:sp>
        </p:grpSp>
      </p:grpSp>
      <p:sp>
        <p:nvSpPr>
          <p:cNvPr id="8211" name="Text Box 19"/>
          <p:cNvSpPr txBox="1">
            <a:spLocks noChangeArrowheads="1"/>
          </p:cNvSpPr>
          <p:nvPr/>
        </p:nvSpPr>
        <p:spPr bwMode="auto">
          <a:xfrm>
            <a:off x="609600" y="685800"/>
            <a:ext cx="1828800" cy="457200"/>
          </a:xfrm>
          <a:prstGeom prst="rect">
            <a:avLst/>
          </a:prstGeom>
          <a:noFill/>
          <a:ln w="9525">
            <a:noFill/>
            <a:miter lim="800000"/>
            <a:headEnd/>
            <a:tailEnd/>
          </a:ln>
          <a:effectLst/>
        </p:spPr>
        <p:txBody>
          <a:bodyPr>
            <a:spAutoFit/>
          </a:bodyPr>
          <a:lstStyle/>
          <a:p>
            <a:pPr>
              <a:spcBef>
                <a:spcPct val="50000"/>
              </a:spcBef>
            </a:pPr>
            <a:r>
              <a:rPr lang="en-US"/>
              <a:t>Body Tube</a:t>
            </a:r>
          </a:p>
        </p:txBody>
      </p:sp>
      <p:sp>
        <p:nvSpPr>
          <p:cNvPr id="8212" name="Text Box 20"/>
          <p:cNvSpPr txBox="1">
            <a:spLocks noChangeArrowheads="1"/>
          </p:cNvSpPr>
          <p:nvPr/>
        </p:nvSpPr>
        <p:spPr bwMode="auto">
          <a:xfrm>
            <a:off x="685800" y="1828800"/>
            <a:ext cx="1828800" cy="457200"/>
          </a:xfrm>
          <a:prstGeom prst="rect">
            <a:avLst/>
          </a:prstGeom>
          <a:noFill/>
          <a:ln w="9525">
            <a:noFill/>
            <a:miter lim="800000"/>
            <a:headEnd/>
            <a:tailEnd/>
          </a:ln>
          <a:effectLst/>
        </p:spPr>
        <p:txBody>
          <a:bodyPr>
            <a:spAutoFit/>
          </a:bodyPr>
          <a:lstStyle/>
          <a:p>
            <a:pPr>
              <a:spcBef>
                <a:spcPct val="50000"/>
              </a:spcBef>
            </a:pPr>
            <a:r>
              <a:rPr lang="en-US"/>
              <a:t>Nosepiece</a:t>
            </a:r>
          </a:p>
        </p:txBody>
      </p:sp>
      <p:sp>
        <p:nvSpPr>
          <p:cNvPr id="8213" name="Text Box 21"/>
          <p:cNvSpPr txBox="1">
            <a:spLocks noChangeArrowheads="1"/>
          </p:cNvSpPr>
          <p:nvPr/>
        </p:nvSpPr>
        <p:spPr bwMode="auto">
          <a:xfrm>
            <a:off x="609600" y="2400300"/>
            <a:ext cx="2057400" cy="457200"/>
          </a:xfrm>
          <a:prstGeom prst="rect">
            <a:avLst/>
          </a:prstGeom>
          <a:noFill/>
          <a:ln w="9525">
            <a:noFill/>
            <a:miter lim="800000"/>
            <a:headEnd/>
            <a:tailEnd/>
          </a:ln>
          <a:effectLst/>
        </p:spPr>
        <p:txBody>
          <a:bodyPr>
            <a:spAutoFit/>
          </a:bodyPr>
          <a:lstStyle/>
          <a:p>
            <a:pPr>
              <a:spcBef>
                <a:spcPct val="50000"/>
              </a:spcBef>
            </a:pPr>
            <a:r>
              <a:rPr lang="en-US"/>
              <a:t>Objectives</a:t>
            </a:r>
            <a:endParaRPr lang="en-US" sz="1400" i="1"/>
          </a:p>
        </p:txBody>
      </p:sp>
      <p:sp>
        <p:nvSpPr>
          <p:cNvPr id="8214" name="Text Box 22"/>
          <p:cNvSpPr txBox="1">
            <a:spLocks noChangeArrowheads="1"/>
          </p:cNvSpPr>
          <p:nvPr/>
        </p:nvSpPr>
        <p:spPr bwMode="auto">
          <a:xfrm>
            <a:off x="558800" y="3568700"/>
            <a:ext cx="1828800" cy="457200"/>
          </a:xfrm>
          <a:prstGeom prst="rect">
            <a:avLst/>
          </a:prstGeom>
          <a:noFill/>
          <a:ln w="9525">
            <a:noFill/>
            <a:miter lim="800000"/>
            <a:headEnd/>
            <a:tailEnd/>
          </a:ln>
          <a:effectLst/>
        </p:spPr>
        <p:txBody>
          <a:bodyPr>
            <a:spAutoFit/>
          </a:bodyPr>
          <a:lstStyle/>
          <a:p>
            <a:pPr>
              <a:spcBef>
                <a:spcPct val="50000"/>
              </a:spcBef>
            </a:pPr>
            <a:r>
              <a:rPr lang="en-US"/>
              <a:t>Stage Clips</a:t>
            </a:r>
          </a:p>
        </p:txBody>
      </p:sp>
      <p:sp>
        <p:nvSpPr>
          <p:cNvPr id="8216" name="Text Box 24"/>
          <p:cNvSpPr txBox="1">
            <a:spLocks noChangeArrowheads="1"/>
          </p:cNvSpPr>
          <p:nvPr/>
        </p:nvSpPr>
        <p:spPr bwMode="auto">
          <a:xfrm>
            <a:off x="723900" y="4673600"/>
            <a:ext cx="1828800" cy="457200"/>
          </a:xfrm>
          <a:prstGeom prst="rect">
            <a:avLst/>
          </a:prstGeom>
          <a:noFill/>
          <a:ln w="9525">
            <a:noFill/>
            <a:miter lim="800000"/>
            <a:headEnd/>
            <a:tailEnd/>
          </a:ln>
          <a:effectLst/>
        </p:spPr>
        <p:txBody>
          <a:bodyPr>
            <a:spAutoFit/>
          </a:bodyPr>
          <a:lstStyle/>
          <a:p>
            <a:pPr algn="ctr">
              <a:spcBef>
                <a:spcPct val="50000"/>
              </a:spcBef>
            </a:pPr>
            <a:r>
              <a:rPr lang="en-US"/>
              <a:t>Light</a:t>
            </a:r>
          </a:p>
        </p:txBody>
      </p:sp>
      <p:sp>
        <p:nvSpPr>
          <p:cNvPr id="8217" name="Text Box 25"/>
          <p:cNvSpPr txBox="1">
            <a:spLocks noChangeArrowheads="1"/>
          </p:cNvSpPr>
          <p:nvPr/>
        </p:nvSpPr>
        <p:spPr bwMode="auto">
          <a:xfrm>
            <a:off x="7086600" y="152400"/>
            <a:ext cx="1828800" cy="822325"/>
          </a:xfrm>
          <a:prstGeom prst="rect">
            <a:avLst/>
          </a:prstGeom>
          <a:noFill/>
          <a:ln w="9525">
            <a:noFill/>
            <a:miter lim="800000"/>
            <a:headEnd/>
            <a:tailEnd/>
          </a:ln>
          <a:effectLst/>
        </p:spPr>
        <p:txBody>
          <a:bodyPr>
            <a:spAutoFit/>
          </a:bodyPr>
          <a:lstStyle/>
          <a:p>
            <a:pPr>
              <a:spcBef>
                <a:spcPct val="50000"/>
              </a:spcBef>
            </a:pPr>
            <a:r>
              <a:rPr lang="en-US"/>
              <a:t>Ocular lens</a:t>
            </a:r>
            <a:br>
              <a:rPr lang="en-US"/>
            </a:br>
            <a:r>
              <a:rPr lang="en-US"/>
              <a:t>(Eyepiece)</a:t>
            </a:r>
          </a:p>
        </p:txBody>
      </p:sp>
      <p:sp>
        <p:nvSpPr>
          <p:cNvPr id="8218" name="Text Box 26"/>
          <p:cNvSpPr txBox="1">
            <a:spLocks noChangeArrowheads="1"/>
          </p:cNvSpPr>
          <p:nvPr/>
        </p:nvSpPr>
        <p:spPr bwMode="auto">
          <a:xfrm>
            <a:off x="7086600" y="2133600"/>
            <a:ext cx="1828800" cy="457200"/>
          </a:xfrm>
          <a:prstGeom prst="rect">
            <a:avLst/>
          </a:prstGeom>
          <a:noFill/>
          <a:ln w="9525">
            <a:noFill/>
            <a:miter lim="800000"/>
            <a:headEnd/>
            <a:tailEnd/>
          </a:ln>
          <a:effectLst/>
        </p:spPr>
        <p:txBody>
          <a:bodyPr>
            <a:spAutoFit/>
          </a:bodyPr>
          <a:lstStyle/>
          <a:p>
            <a:pPr>
              <a:spcBef>
                <a:spcPct val="50000"/>
              </a:spcBef>
            </a:pPr>
            <a:r>
              <a:rPr lang="en-US"/>
              <a:t>Arm</a:t>
            </a:r>
          </a:p>
        </p:txBody>
      </p:sp>
      <p:sp>
        <p:nvSpPr>
          <p:cNvPr id="8219" name="Text Box 27"/>
          <p:cNvSpPr txBox="1">
            <a:spLocks noChangeArrowheads="1"/>
          </p:cNvSpPr>
          <p:nvPr/>
        </p:nvSpPr>
        <p:spPr bwMode="auto">
          <a:xfrm>
            <a:off x="7086600" y="3200400"/>
            <a:ext cx="1828800" cy="457200"/>
          </a:xfrm>
          <a:prstGeom prst="rect">
            <a:avLst/>
          </a:prstGeom>
          <a:noFill/>
          <a:ln w="9525">
            <a:noFill/>
            <a:miter lim="800000"/>
            <a:headEnd/>
            <a:tailEnd/>
          </a:ln>
          <a:effectLst/>
        </p:spPr>
        <p:txBody>
          <a:bodyPr>
            <a:spAutoFit/>
          </a:bodyPr>
          <a:lstStyle/>
          <a:p>
            <a:pPr>
              <a:spcBef>
                <a:spcPct val="50000"/>
              </a:spcBef>
            </a:pPr>
            <a:r>
              <a:rPr lang="en-US"/>
              <a:t>Stage</a:t>
            </a:r>
          </a:p>
        </p:txBody>
      </p:sp>
      <p:sp>
        <p:nvSpPr>
          <p:cNvPr id="8220" name="Text Box 28"/>
          <p:cNvSpPr txBox="1">
            <a:spLocks noChangeArrowheads="1"/>
          </p:cNvSpPr>
          <p:nvPr/>
        </p:nvSpPr>
        <p:spPr bwMode="auto">
          <a:xfrm>
            <a:off x="6172200" y="3733800"/>
            <a:ext cx="2590800" cy="457200"/>
          </a:xfrm>
          <a:prstGeom prst="rect">
            <a:avLst/>
          </a:prstGeom>
          <a:noFill/>
          <a:ln w="9525">
            <a:noFill/>
            <a:miter lim="800000"/>
            <a:headEnd/>
            <a:tailEnd/>
          </a:ln>
          <a:effectLst/>
        </p:spPr>
        <p:txBody>
          <a:bodyPr>
            <a:spAutoFit/>
          </a:bodyPr>
          <a:lstStyle/>
          <a:p>
            <a:pPr>
              <a:spcBef>
                <a:spcPct val="50000"/>
              </a:spcBef>
            </a:pPr>
            <a:r>
              <a:rPr lang="en-US"/>
              <a:t>Coarse Adjustment</a:t>
            </a:r>
          </a:p>
        </p:txBody>
      </p:sp>
      <p:sp>
        <p:nvSpPr>
          <p:cNvPr id="8221" name="Text Box 29"/>
          <p:cNvSpPr txBox="1">
            <a:spLocks noChangeArrowheads="1"/>
          </p:cNvSpPr>
          <p:nvPr/>
        </p:nvSpPr>
        <p:spPr bwMode="auto">
          <a:xfrm>
            <a:off x="6172200" y="4511675"/>
            <a:ext cx="2590800" cy="457200"/>
          </a:xfrm>
          <a:prstGeom prst="rect">
            <a:avLst/>
          </a:prstGeom>
          <a:noFill/>
          <a:ln w="9525">
            <a:noFill/>
            <a:miter lim="800000"/>
            <a:headEnd/>
            <a:tailEnd/>
          </a:ln>
          <a:effectLst/>
        </p:spPr>
        <p:txBody>
          <a:bodyPr>
            <a:spAutoFit/>
          </a:bodyPr>
          <a:lstStyle/>
          <a:p>
            <a:pPr>
              <a:spcBef>
                <a:spcPct val="50000"/>
              </a:spcBef>
            </a:pPr>
            <a:r>
              <a:rPr lang="en-US"/>
              <a:t>Fine Adjustment</a:t>
            </a:r>
          </a:p>
        </p:txBody>
      </p:sp>
      <p:grpSp>
        <p:nvGrpSpPr>
          <p:cNvPr id="8225" name="Group 33"/>
          <p:cNvGrpSpPr>
            <a:grpSpLocks/>
          </p:cNvGrpSpPr>
          <p:nvPr/>
        </p:nvGrpSpPr>
        <p:grpSpPr bwMode="auto">
          <a:xfrm>
            <a:off x="228600" y="5372100"/>
            <a:ext cx="8432800" cy="1317625"/>
            <a:chOff x="144" y="3384"/>
            <a:chExt cx="5312" cy="830"/>
          </a:xfrm>
        </p:grpSpPr>
        <p:sp>
          <p:nvSpPr>
            <p:cNvPr id="8207" name="Text Box 15"/>
            <p:cNvSpPr txBox="1">
              <a:spLocks noChangeArrowheads="1"/>
            </p:cNvSpPr>
            <p:nvPr/>
          </p:nvSpPr>
          <p:spPr bwMode="auto">
            <a:xfrm>
              <a:off x="144" y="3696"/>
              <a:ext cx="3792" cy="518"/>
            </a:xfrm>
            <a:prstGeom prst="rect">
              <a:avLst/>
            </a:prstGeom>
            <a:solidFill>
              <a:srgbClr val="FFCC00"/>
            </a:solidFill>
            <a:ln w="9525">
              <a:noFill/>
              <a:miter lim="800000"/>
              <a:headEnd/>
              <a:tailEnd/>
            </a:ln>
            <a:effectLst/>
          </p:spPr>
          <p:txBody>
            <a:bodyPr>
              <a:spAutoFit/>
            </a:bodyPr>
            <a:lstStyle/>
            <a:p>
              <a:pPr algn="ctr">
                <a:spcBef>
                  <a:spcPct val="50000"/>
                </a:spcBef>
              </a:pPr>
              <a:r>
                <a:rPr lang="en-US"/>
                <a:t>Always carry a microscope with one hand holding the </a:t>
              </a:r>
              <a:r>
                <a:rPr lang="en-US" b="1"/>
                <a:t>arm</a:t>
              </a:r>
              <a:r>
                <a:rPr lang="en-US"/>
                <a:t> and one hand under the </a:t>
              </a:r>
              <a:r>
                <a:rPr lang="en-US" b="1"/>
                <a:t>base</a:t>
              </a:r>
              <a:r>
                <a:rPr lang="en-US"/>
                <a:t>.</a:t>
              </a:r>
            </a:p>
          </p:txBody>
        </p:sp>
        <p:sp>
          <p:nvSpPr>
            <p:cNvPr id="8222" name="Text Box 30"/>
            <p:cNvSpPr txBox="1">
              <a:spLocks noChangeArrowheads="1"/>
            </p:cNvSpPr>
            <p:nvPr/>
          </p:nvSpPr>
          <p:spPr bwMode="auto">
            <a:xfrm>
              <a:off x="4448" y="3384"/>
              <a:ext cx="1008" cy="288"/>
            </a:xfrm>
            <a:prstGeom prst="rect">
              <a:avLst/>
            </a:prstGeom>
            <a:noFill/>
            <a:ln w="9525">
              <a:noFill/>
              <a:miter lim="800000"/>
              <a:headEnd/>
              <a:tailEnd/>
            </a:ln>
            <a:effectLst/>
          </p:spPr>
          <p:txBody>
            <a:bodyPr>
              <a:spAutoFit/>
            </a:bodyPr>
            <a:lstStyle/>
            <a:p>
              <a:pPr>
                <a:spcBef>
                  <a:spcPct val="50000"/>
                </a:spcBef>
              </a:pPr>
              <a:r>
                <a:rPr lang="en-US"/>
                <a:t> Base</a:t>
              </a:r>
            </a:p>
          </p:txBody>
        </p:sp>
      </p:grpSp>
      <p:grpSp>
        <p:nvGrpSpPr>
          <p:cNvPr id="8224" name="Group 32"/>
          <p:cNvGrpSpPr>
            <a:grpSpLocks/>
          </p:cNvGrpSpPr>
          <p:nvPr/>
        </p:nvGrpSpPr>
        <p:grpSpPr bwMode="auto">
          <a:xfrm>
            <a:off x="500063" y="4064000"/>
            <a:ext cx="3505200" cy="660400"/>
            <a:chOff x="315" y="2560"/>
            <a:chExt cx="2208" cy="416"/>
          </a:xfrm>
        </p:grpSpPr>
        <p:sp>
          <p:nvSpPr>
            <p:cNvPr id="8215" name="Text Box 23"/>
            <p:cNvSpPr txBox="1">
              <a:spLocks noChangeArrowheads="1"/>
            </p:cNvSpPr>
            <p:nvPr/>
          </p:nvSpPr>
          <p:spPr bwMode="auto">
            <a:xfrm>
              <a:off x="336" y="2560"/>
              <a:ext cx="1152" cy="288"/>
            </a:xfrm>
            <a:prstGeom prst="rect">
              <a:avLst/>
            </a:prstGeom>
            <a:noFill/>
            <a:ln w="9525">
              <a:noFill/>
              <a:miter lim="800000"/>
              <a:headEnd/>
              <a:tailEnd/>
            </a:ln>
            <a:effectLst/>
          </p:spPr>
          <p:txBody>
            <a:bodyPr>
              <a:spAutoFit/>
            </a:bodyPr>
            <a:lstStyle/>
            <a:p>
              <a:pPr>
                <a:spcBef>
                  <a:spcPct val="50000"/>
                </a:spcBef>
              </a:pPr>
              <a:r>
                <a:rPr lang="en-US"/>
                <a:t>Diaphragm</a:t>
              </a:r>
            </a:p>
          </p:txBody>
        </p:sp>
        <p:sp>
          <p:nvSpPr>
            <p:cNvPr id="8223" name="Text Box 31"/>
            <p:cNvSpPr txBox="1">
              <a:spLocks noChangeArrowheads="1"/>
            </p:cNvSpPr>
            <p:nvPr/>
          </p:nvSpPr>
          <p:spPr bwMode="auto">
            <a:xfrm>
              <a:off x="315" y="2784"/>
              <a:ext cx="2208" cy="192"/>
            </a:xfrm>
            <a:prstGeom prst="rect">
              <a:avLst/>
            </a:prstGeom>
            <a:noFill/>
            <a:ln w="9525">
              <a:noFill/>
              <a:miter lim="800000"/>
              <a:headEnd/>
              <a:tailEnd/>
            </a:ln>
            <a:effectLst/>
          </p:spPr>
          <p:txBody>
            <a:bodyPr>
              <a:spAutoFit/>
            </a:bodyPr>
            <a:lstStyle/>
            <a:p>
              <a:pPr algn="ctr">
                <a:spcBef>
                  <a:spcPct val="50000"/>
                </a:spcBef>
              </a:pPr>
              <a:endParaRPr lang="en-US" sz="1400" i="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2" grpId="0"/>
      <p:bldP spid="8213" grpId="0"/>
      <p:bldP spid="8214" grpId="0"/>
      <p:bldP spid="8216" grpId="0"/>
      <p:bldP spid="8217" grpId="0"/>
      <p:bldP spid="8218" grpId="0"/>
      <p:bldP spid="8219" grpId="0"/>
      <p:bldP spid="8220" grpId="0"/>
      <p:bldP spid="82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228600" y="304800"/>
            <a:ext cx="8534400" cy="1492250"/>
          </a:xfrm>
          <a:prstGeom prst="rect">
            <a:avLst/>
          </a:prstGeom>
          <a:noFill/>
          <a:ln w="9525">
            <a:noFill/>
            <a:miter lim="800000"/>
            <a:headEnd/>
            <a:tailEnd/>
          </a:ln>
          <a:effectLst/>
        </p:spPr>
        <p:txBody>
          <a:bodyPr>
            <a:spAutoFit/>
          </a:bodyPr>
          <a:lstStyle/>
          <a:p>
            <a:pPr>
              <a:spcBef>
                <a:spcPct val="50000"/>
              </a:spcBef>
            </a:pPr>
            <a:r>
              <a:rPr lang="en-US" sz="3200" b="1"/>
              <a:t>What’s my power?</a:t>
            </a:r>
          </a:p>
          <a:p>
            <a:pPr>
              <a:spcBef>
                <a:spcPct val="50000"/>
              </a:spcBef>
            </a:pPr>
            <a:r>
              <a:rPr lang="en-US"/>
              <a:t>To calculate the power of magnification, </a:t>
            </a:r>
            <a:r>
              <a:rPr lang="en-US" u="sng"/>
              <a:t>multiply</a:t>
            </a:r>
            <a:r>
              <a:rPr lang="en-US"/>
              <a:t> the </a:t>
            </a:r>
            <a:r>
              <a:rPr lang="en-US" u="sng"/>
              <a:t>power</a:t>
            </a:r>
            <a:r>
              <a:rPr lang="en-US"/>
              <a:t> of the </a:t>
            </a:r>
            <a:r>
              <a:rPr lang="en-US" u="sng"/>
              <a:t>ocular lens</a:t>
            </a:r>
            <a:r>
              <a:rPr lang="en-US"/>
              <a:t> by the </a:t>
            </a:r>
            <a:r>
              <a:rPr lang="en-US" u="sng"/>
              <a:t>power</a:t>
            </a:r>
            <a:r>
              <a:rPr lang="en-US"/>
              <a:t> of the </a:t>
            </a:r>
            <a:r>
              <a:rPr lang="en-US" u="sng"/>
              <a:t>objective</a:t>
            </a:r>
            <a:r>
              <a:rPr lang="en-US"/>
              <a:t>.</a:t>
            </a:r>
          </a:p>
        </p:txBody>
      </p:sp>
      <p:pic>
        <p:nvPicPr>
          <p:cNvPr id="13317" name="Picture 5"/>
          <p:cNvPicPr>
            <a:picLocks noChangeAspect="1" noChangeArrowheads="1"/>
          </p:cNvPicPr>
          <p:nvPr/>
        </p:nvPicPr>
        <p:blipFill>
          <a:blip r:embed="rId3" cstate="print"/>
          <a:srcRect/>
          <a:stretch>
            <a:fillRect/>
          </a:stretch>
        </p:blipFill>
        <p:spPr bwMode="auto">
          <a:xfrm>
            <a:off x="0" y="1981200"/>
            <a:ext cx="1914525" cy="2590800"/>
          </a:xfrm>
          <a:prstGeom prst="rect">
            <a:avLst/>
          </a:prstGeom>
          <a:noFill/>
          <a:ln w="9525">
            <a:noFill/>
            <a:miter lim="800000"/>
            <a:headEnd/>
            <a:tailEnd/>
          </a:ln>
          <a:effectLst/>
        </p:spPr>
      </p:pic>
      <p:sp>
        <p:nvSpPr>
          <p:cNvPr id="13318" name="Oval 6"/>
          <p:cNvSpPr>
            <a:spLocks noChangeArrowheads="1"/>
          </p:cNvSpPr>
          <p:nvPr/>
        </p:nvSpPr>
        <p:spPr bwMode="auto">
          <a:xfrm>
            <a:off x="838200" y="2641600"/>
            <a:ext cx="533400" cy="533400"/>
          </a:xfrm>
          <a:prstGeom prst="ellipse">
            <a:avLst/>
          </a:prstGeom>
          <a:noFill/>
          <a:ln w="38100">
            <a:solidFill>
              <a:srgbClr val="FFCC00"/>
            </a:solidFill>
            <a:round/>
            <a:headEnd/>
            <a:tailEnd/>
          </a:ln>
          <a:effectLst/>
        </p:spPr>
        <p:txBody>
          <a:bodyPr wrap="none" anchor="ctr"/>
          <a:lstStyle/>
          <a:p>
            <a:endParaRPr lang="en-US"/>
          </a:p>
        </p:txBody>
      </p:sp>
      <p:pic>
        <p:nvPicPr>
          <p:cNvPr id="13316" name="Picture 4"/>
          <p:cNvPicPr>
            <a:picLocks noChangeAspect="1" noChangeArrowheads="1"/>
          </p:cNvPicPr>
          <p:nvPr/>
        </p:nvPicPr>
        <p:blipFill>
          <a:blip r:embed="rId4" cstate="print"/>
          <a:srcRect l="14786" t="16483" r="45258" b="6927"/>
          <a:stretch>
            <a:fillRect/>
          </a:stretch>
        </p:blipFill>
        <p:spPr bwMode="auto">
          <a:xfrm>
            <a:off x="1676400" y="2209800"/>
            <a:ext cx="2667000" cy="3829050"/>
          </a:xfrm>
          <a:prstGeom prst="rect">
            <a:avLst/>
          </a:prstGeom>
          <a:noFill/>
          <a:ln w="9525">
            <a:noFill/>
            <a:miter lim="800000"/>
            <a:headEnd/>
            <a:tailEnd/>
          </a:ln>
        </p:spPr>
      </p:pic>
      <p:sp>
        <p:nvSpPr>
          <p:cNvPr id="13319" name="Oval 7"/>
          <p:cNvSpPr>
            <a:spLocks noChangeArrowheads="1"/>
          </p:cNvSpPr>
          <p:nvPr/>
        </p:nvSpPr>
        <p:spPr bwMode="auto">
          <a:xfrm>
            <a:off x="2349500" y="3733800"/>
            <a:ext cx="533400" cy="533400"/>
          </a:xfrm>
          <a:prstGeom prst="ellipse">
            <a:avLst/>
          </a:prstGeom>
          <a:noFill/>
          <a:ln w="38100">
            <a:solidFill>
              <a:srgbClr val="FFCC00"/>
            </a:solidFill>
            <a:round/>
            <a:headEnd/>
            <a:tailEnd/>
          </a:ln>
          <a:effectLst/>
        </p:spPr>
        <p:txBody>
          <a:bodyPr wrap="none" anchor="ctr"/>
          <a:lstStyle/>
          <a:p>
            <a:endParaRPr lang="en-US"/>
          </a:p>
        </p:txBody>
      </p:sp>
      <p:sp>
        <p:nvSpPr>
          <p:cNvPr id="13322" name="Text Box 10"/>
          <p:cNvSpPr txBox="1">
            <a:spLocks noChangeArrowheads="1"/>
          </p:cNvSpPr>
          <p:nvPr/>
        </p:nvSpPr>
        <p:spPr bwMode="auto">
          <a:xfrm>
            <a:off x="7070725" y="4003675"/>
            <a:ext cx="1844675" cy="457200"/>
          </a:xfrm>
          <a:prstGeom prst="rect">
            <a:avLst/>
          </a:prstGeom>
          <a:noFill/>
          <a:ln w="9525">
            <a:noFill/>
            <a:miter lim="800000"/>
            <a:headEnd/>
            <a:tailEnd/>
          </a:ln>
          <a:effectLst/>
        </p:spPr>
        <p:txBody>
          <a:bodyPr>
            <a:spAutoFit/>
          </a:bodyPr>
          <a:lstStyle/>
          <a:p>
            <a:endParaRPr lang="en-US"/>
          </a:p>
        </p:txBody>
      </p:sp>
      <p:sp>
        <p:nvSpPr>
          <p:cNvPr id="2" name="TextBox 1"/>
          <p:cNvSpPr txBox="1"/>
          <p:nvPr/>
        </p:nvSpPr>
        <p:spPr>
          <a:xfrm>
            <a:off x="5638800" y="3048000"/>
            <a:ext cx="1742785" cy="461665"/>
          </a:xfrm>
          <a:prstGeom prst="rect">
            <a:avLst/>
          </a:prstGeom>
          <a:noFill/>
        </p:spPr>
        <p:txBody>
          <a:bodyPr wrap="none" rtlCol="0">
            <a:spAutoFit/>
          </a:bodyPr>
          <a:lstStyle/>
          <a:p>
            <a:r>
              <a:rPr lang="en-US" smtClean="0"/>
              <a:t>10x40=400x</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GraphMaste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517</Words>
  <Application>Microsoft Office PowerPoint</Application>
  <PresentationFormat>On-screen Show (4:3)</PresentationFormat>
  <Paragraphs>62</Paragraphs>
  <Slides>11</Slides>
  <Notes>5</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Default Design</vt:lpstr>
      <vt:lpstr>iRespondGraphMaster</vt:lpstr>
      <vt:lpstr>PowerPoint Presentation</vt:lpstr>
      <vt:lpstr>The Compound Microscope</vt:lpstr>
      <vt:lpstr>Compound Microscope Cont.</vt:lpstr>
      <vt:lpstr>PowerPoint Presentation</vt:lpstr>
      <vt:lpstr>Parts Explained</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Microscope Basics</dc:title>
  <dc:creator>admin</dc:creator>
  <cp:lastModifiedBy>Karen Glisson</cp:lastModifiedBy>
  <cp:revision>47</cp:revision>
  <dcterms:created xsi:type="dcterms:W3CDTF">2006-09-01T14:46:29Z</dcterms:created>
  <dcterms:modified xsi:type="dcterms:W3CDTF">2012-10-12T17:28:52Z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