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AEC7-A4AE-4A4A-941B-B1A46B79AD4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0A7F-3037-4744-A4E4-70B6895F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A89DA-E82C-451D-AADB-5EEF181484EF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D69BF-83C0-47D6-84FA-A98CB50D7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3A07-E4F2-47AE-AD61-E6053A710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CECD-B20C-4D38-BFC8-74702F5E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2603-D1EC-4212-A9E3-D9421D4A9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8F73-974A-4705-A3DE-CB0E890D2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A901-C84C-4858-BA49-C56715B7E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AFF8-3AF5-4D6B-A5A0-F0B14E255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5619-A993-478A-890B-8983A3CFFC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C26F-5D5B-41CF-A97B-05E5C3425C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8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36E6-F63D-4F2A-97FB-E37964ACB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5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C7DE-B0A4-43CC-8934-52724D673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23B8E-78FB-4C22-94CA-79545ACC514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3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7738917" y="12954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A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467600" y="1769996"/>
            <a:ext cx="304800" cy="304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70278" y="762001"/>
            <a:ext cx="410477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Ocular Lens / Eyepiece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5650" y="1496704"/>
            <a:ext cx="2492434" cy="2694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7" t="-1" r="54264" b="82115"/>
          <a:stretch/>
        </p:blipFill>
        <p:spPr>
          <a:xfrm flipH="1">
            <a:off x="2795652" y="1717344"/>
            <a:ext cx="2017675" cy="2473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4196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Contains a lens to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image of the specimen.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529006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usual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agnification is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X.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lens that we look through.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0838" y="4405953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magnify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1" y="527144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10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63809" y="1960208"/>
            <a:ext cx="1593856" cy="1799315"/>
          </a:xfrm>
          <a:custGeom>
            <a:avLst/>
            <a:gdLst>
              <a:gd name="connsiteX0" fmla="*/ 625015 w 1593856"/>
              <a:gd name="connsiteY0" fmla="*/ 88863 h 1799315"/>
              <a:gd name="connsiteX1" fmla="*/ 803145 w 1593856"/>
              <a:gd name="connsiteY1" fmla="*/ 5736 h 1799315"/>
              <a:gd name="connsiteX2" fmla="*/ 1076278 w 1593856"/>
              <a:gd name="connsiteY2" fmla="*/ 29486 h 1799315"/>
              <a:gd name="connsiteX3" fmla="*/ 1361285 w 1593856"/>
              <a:gd name="connsiteY3" fmla="*/ 207616 h 1799315"/>
              <a:gd name="connsiteX4" fmla="*/ 1575041 w 1593856"/>
              <a:gd name="connsiteY4" fmla="*/ 456998 h 1799315"/>
              <a:gd name="connsiteX5" fmla="*/ 1575041 w 1593856"/>
              <a:gd name="connsiteY5" fmla="*/ 647003 h 1799315"/>
              <a:gd name="connsiteX6" fmla="*/ 1503789 w 1593856"/>
              <a:gd name="connsiteY6" fmla="*/ 777632 h 1799315"/>
              <a:gd name="connsiteX7" fmla="*/ 993150 w 1593856"/>
              <a:gd name="connsiteY7" fmla="*/ 1537653 h 1799315"/>
              <a:gd name="connsiteX8" fmla="*/ 933774 w 1593856"/>
              <a:gd name="connsiteY8" fmla="*/ 1644531 h 1799315"/>
              <a:gd name="connsiteX9" fmla="*/ 803145 w 1593856"/>
              <a:gd name="connsiteY9" fmla="*/ 1751408 h 1799315"/>
              <a:gd name="connsiteX10" fmla="*/ 601265 w 1593856"/>
              <a:gd name="connsiteY10" fmla="*/ 1798910 h 1799315"/>
              <a:gd name="connsiteX11" fmla="*/ 328132 w 1593856"/>
              <a:gd name="connsiteY11" fmla="*/ 1727658 h 1799315"/>
              <a:gd name="connsiteX12" fmla="*/ 102501 w 1593856"/>
              <a:gd name="connsiteY12" fmla="*/ 1513902 h 1799315"/>
              <a:gd name="connsiteX13" fmla="*/ 7498 w 1593856"/>
              <a:gd name="connsiteY13" fmla="*/ 1300146 h 1799315"/>
              <a:gd name="connsiteX14" fmla="*/ 7498 w 1593856"/>
              <a:gd name="connsiteY14" fmla="*/ 1169518 h 1799315"/>
              <a:gd name="connsiteX15" fmla="*/ 19374 w 1593856"/>
              <a:gd name="connsiteY15" fmla="*/ 1110141 h 1799315"/>
              <a:gd name="connsiteX16" fmla="*/ 66875 w 1593856"/>
              <a:gd name="connsiteY16" fmla="*/ 1027014 h 1799315"/>
              <a:gd name="connsiteX17" fmla="*/ 625015 w 1593856"/>
              <a:gd name="connsiteY17" fmla="*/ 88863 h 179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3856" h="1799315">
                <a:moveTo>
                  <a:pt x="625015" y="88863"/>
                </a:moveTo>
                <a:cubicBezTo>
                  <a:pt x="676474" y="52247"/>
                  <a:pt x="727934" y="15632"/>
                  <a:pt x="803145" y="5736"/>
                </a:cubicBezTo>
                <a:cubicBezTo>
                  <a:pt x="878356" y="-4160"/>
                  <a:pt x="983255" y="-4161"/>
                  <a:pt x="1076278" y="29486"/>
                </a:cubicBezTo>
                <a:cubicBezTo>
                  <a:pt x="1169301" y="63133"/>
                  <a:pt x="1278158" y="136364"/>
                  <a:pt x="1361285" y="207616"/>
                </a:cubicBezTo>
                <a:cubicBezTo>
                  <a:pt x="1444412" y="278868"/>
                  <a:pt x="1539415" y="383767"/>
                  <a:pt x="1575041" y="456998"/>
                </a:cubicBezTo>
                <a:cubicBezTo>
                  <a:pt x="1610667" y="530229"/>
                  <a:pt x="1586916" y="593564"/>
                  <a:pt x="1575041" y="647003"/>
                </a:cubicBezTo>
                <a:cubicBezTo>
                  <a:pt x="1563166" y="700442"/>
                  <a:pt x="1600771" y="629190"/>
                  <a:pt x="1503789" y="777632"/>
                </a:cubicBezTo>
                <a:cubicBezTo>
                  <a:pt x="1406807" y="926074"/>
                  <a:pt x="1088153" y="1393170"/>
                  <a:pt x="993150" y="1537653"/>
                </a:cubicBezTo>
                <a:cubicBezTo>
                  <a:pt x="898148" y="1682136"/>
                  <a:pt x="965441" y="1608905"/>
                  <a:pt x="933774" y="1644531"/>
                </a:cubicBezTo>
                <a:cubicBezTo>
                  <a:pt x="902107" y="1680157"/>
                  <a:pt x="858563" y="1725678"/>
                  <a:pt x="803145" y="1751408"/>
                </a:cubicBezTo>
                <a:cubicBezTo>
                  <a:pt x="747727" y="1777138"/>
                  <a:pt x="680434" y="1802868"/>
                  <a:pt x="601265" y="1798910"/>
                </a:cubicBezTo>
                <a:cubicBezTo>
                  <a:pt x="522096" y="1794952"/>
                  <a:pt x="411259" y="1775159"/>
                  <a:pt x="328132" y="1727658"/>
                </a:cubicBezTo>
                <a:cubicBezTo>
                  <a:pt x="245005" y="1680157"/>
                  <a:pt x="155940" y="1585154"/>
                  <a:pt x="102501" y="1513902"/>
                </a:cubicBezTo>
                <a:cubicBezTo>
                  <a:pt x="49062" y="1442650"/>
                  <a:pt x="23332" y="1357543"/>
                  <a:pt x="7498" y="1300146"/>
                </a:cubicBezTo>
                <a:cubicBezTo>
                  <a:pt x="-8336" y="1242749"/>
                  <a:pt x="5519" y="1201185"/>
                  <a:pt x="7498" y="1169518"/>
                </a:cubicBezTo>
                <a:cubicBezTo>
                  <a:pt x="9477" y="1137851"/>
                  <a:pt x="9478" y="1133892"/>
                  <a:pt x="19374" y="1110141"/>
                </a:cubicBezTo>
                <a:cubicBezTo>
                  <a:pt x="29270" y="1086390"/>
                  <a:pt x="66875" y="1027014"/>
                  <a:pt x="66875" y="1027014"/>
                </a:cubicBezTo>
                <a:lnTo>
                  <a:pt x="625015" y="88863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0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4" grpId="0" animBg="1"/>
      <p:bldP spid="5" grpId="0"/>
      <p:bldP spid="17" grpId="0"/>
      <p:bldP spid="20" grpId="0"/>
      <p:bldP spid="21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507163" y="762001"/>
            <a:ext cx="303102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Objective Lenses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2537" y="1517037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196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These lenses further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image of the specimen. 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48500" y="24384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91400" y="2971800"/>
            <a:ext cx="609600" cy="6858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391400" y="2971800"/>
            <a:ext cx="914400" cy="7620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391400" y="2971800"/>
            <a:ext cx="1146412" cy="1066800"/>
          </a:xfrm>
          <a:custGeom>
            <a:avLst/>
            <a:gdLst>
              <a:gd name="connsiteX0" fmla="*/ 0 w 1146412"/>
              <a:gd name="connsiteY0" fmla="*/ 0 h 996287"/>
              <a:gd name="connsiteX1" fmla="*/ 395785 w 1146412"/>
              <a:gd name="connsiteY1" fmla="*/ 996287 h 996287"/>
              <a:gd name="connsiteX2" fmla="*/ 1146412 w 1146412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412" h="996287">
                <a:moveTo>
                  <a:pt x="0" y="0"/>
                </a:moveTo>
                <a:lnTo>
                  <a:pt x="395785" y="996287"/>
                </a:lnTo>
                <a:lnTo>
                  <a:pt x="1146412" y="996287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35935" r="41881" b="42992"/>
          <a:stretch/>
        </p:blipFill>
        <p:spPr>
          <a:xfrm>
            <a:off x="2778457" y="1495429"/>
            <a:ext cx="2447325" cy="24111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08561" y="4401488"/>
            <a:ext cx="121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magnify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0138" y="1440340"/>
            <a:ext cx="20882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Low (scanning)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0138" y="234537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M</a:t>
            </a: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edium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0139" y="303166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H</a:t>
            </a: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igh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8800" y="5279409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magnifications are usually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7609" y="52714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4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7440" y="5271449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10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57716" y="5638801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40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54053" y="144034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4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29500" y="2345376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10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23396" y="3031661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4</a:t>
            </a: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0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X</a:t>
            </a:r>
            <a:endParaRPr lang="en-CA" sz="2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42448" y="616474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There are usually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lenses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82152" y="6146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3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617" y="2048257"/>
            <a:ext cx="2077853" cy="1726471"/>
            <a:chOff x="1316616" y="2048256"/>
            <a:chExt cx="2077853" cy="1726471"/>
          </a:xfrm>
        </p:grpSpPr>
        <p:sp>
          <p:nvSpPr>
            <p:cNvPr id="2" name="Freeform 1"/>
            <p:cNvSpPr/>
            <p:nvPr/>
          </p:nvSpPr>
          <p:spPr>
            <a:xfrm>
              <a:off x="1316616" y="2048256"/>
              <a:ext cx="1160677" cy="1317007"/>
            </a:xfrm>
            <a:custGeom>
              <a:avLst/>
              <a:gdLst>
                <a:gd name="connsiteX0" fmla="*/ 453662 w 1160677"/>
                <a:gd name="connsiteY0" fmla="*/ 212141 h 1317007"/>
                <a:gd name="connsiteX1" fmla="*/ 307358 w 1160677"/>
                <a:gd name="connsiteY1" fmla="*/ 95098 h 1317007"/>
                <a:gd name="connsiteX2" fmla="*/ 300043 w 1160677"/>
                <a:gd name="connsiteY2" fmla="*/ 117043 h 1317007"/>
                <a:gd name="connsiteX3" fmla="*/ 278098 w 1160677"/>
                <a:gd name="connsiteY3" fmla="*/ 138989 h 1317007"/>
                <a:gd name="connsiteX4" fmla="*/ 292728 w 1160677"/>
                <a:gd name="connsiteY4" fmla="*/ 175565 h 1317007"/>
                <a:gd name="connsiteX5" fmla="*/ 263467 w 1160677"/>
                <a:gd name="connsiteY5" fmla="*/ 190195 h 1317007"/>
                <a:gd name="connsiteX6" fmla="*/ 226891 w 1160677"/>
                <a:gd name="connsiteY6" fmla="*/ 197510 h 1317007"/>
                <a:gd name="connsiteX7" fmla="*/ 190315 w 1160677"/>
                <a:gd name="connsiteY7" fmla="*/ 256032 h 1317007"/>
                <a:gd name="connsiteX8" fmla="*/ 175685 w 1160677"/>
                <a:gd name="connsiteY8" fmla="*/ 314554 h 1317007"/>
                <a:gd name="connsiteX9" fmla="*/ 175685 w 1160677"/>
                <a:gd name="connsiteY9" fmla="*/ 358445 h 1317007"/>
                <a:gd name="connsiteX10" fmla="*/ 204946 w 1160677"/>
                <a:gd name="connsiteY10" fmla="*/ 387706 h 1317007"/>
                <a:gd name="connsiteX11" fmla="*/ 36696 w 1160677"/>
                <a:gd name="connsiteY11" fmla="*/ 680314 h 1317007"/>
                <a:gd name="connsiteX12" fmla="*/ 14750 w 1160677"/>
                <a:gd name="connsiteY12" fmla="*/ 716890 h 1317007"/>
                <a:gd name="connsiteX13" fmla="*/ 120 w 1160677"/>
                <a:gd name="connsiteY13" fmla="*/ 746150 h 1317007"/>
                <a:gd name="connsiteX14" fmla="*/ 14750 w 1160677"/>
                <a:gd name="connsiteY14" fmla="*/ 775411 h 1317007"/>
                <a:gd name="connsiteX15" fmla="*/ 102533 w 1160677"/>
                <a:gd name="connsiteY15" fmla="*/ 863194 h 1317007"/>
                <a:gd name="connsiteX16" fmla="*/ 212261 w 1160677"/>
                <a:gd name="connsiteY16" fmla="*/ 921715 h 1317007"/>
                <a:gd name="connsiteX17" fmla="*/ 256152 w 1160677"/>
                <a:gd name="connsiteY17" fmla="*/ 950976 h 1317007"/>
                <a:gd name="connsiteX18" fmla="*/ 212261 w 1160677"/>
                <a:gd name="connsiteY18" fmla="*/ 1068019 h 1317007"/>
                <a:gd name="connsiteX19" fmla="*/ 256152 w 1160677"/>
                <a:gd name="connsiteY19" fmla="*/ 1199693 h 1317007"/>
                <a:gd name="connsiteX20" fmla="*/ 365880 w 1160677"/>
                <a:gd name="connsiteY20" fmla="*/ 1258214 h 1317007"/>
                <a:gd name="connsiteX21" fmla="*/ 453662 w 1160677"/>
                <a:gd name="connsiteY21" fmla="*/ 1309421 h 1317007"/>
                <a:gd name="connsiteX22" fmla="*/ 599966 w 1160677"/>
                <a:gd name="connsiteY22" fmla="*/ 1316736 h 1317007"/>
                <a:gd name="connsiteX23" fmla="*/ 673118 w 1160677"/>
                <a:gd name="connsiteY23" fmla="*/ 1309421 h 1317007"/>
                <a:gd name="connsiteX24" fmla="*/ 724325 w 1160677"/>
                <a:gd name="connsiteY24" fmla="*/ 1287475 h 1317007"/>
                <a:gd name="connsiteX25" fmla="*/ 738955 w 1160677"/>
                <a:gd name="connsiteY25" fmla="*/ 1243584 h 1317007"/>
                <a:gd name="connsiteX26" fmla="*/ 790162 w 1160677"/>
                <a:gd name="connsiteY26" fmla="*/ 1133856 h 1317007"/>
                <a:gd name="connsiteX27" fmla="*/ 826738 w 1160677"/>
                <a:gd name="connsiteY27" fmla="*/ 1111910 h 1317007"/>
                <a:gd name="connsiteX28" fmla="*/ 848683 w 1160677"/>
                <a:gd name="connsiteY28" fmla="*/ 1053389 h 1317007"/>
                <a:gd name="connsiteX29" fmla="*/ 943781 w 1160677"/>
                <a:gd name="connsiteY29" fmla="*/ 797357 h 1317007"/>
                <a:gd name="connsiteX30" fmla="*/ 994987 w 1160677"/>
                <a:gd name="connsiteY30" fmla="*/ 658368 h 1317007"/>
                <a:gd name="connsiteX31" fmla="*/ 1053509 w 1160677"/>
                <a:gd name="connsiteY31" fmla="*/ 629107 h 1317007"/>
                <a:gd name="connsiteX32" fmla="*/ 1097400 w 1160677"/>
                <a:gd name="connsiteY32" fmla="*/ 548640 h 1317007"/>
                <a:gd name="connsiteX33" fmla="*/ 1133976 w 1160677"/>
                <a:gd name="connsiteY33" fmla="*/ 380390 h 1317007"/>
                <a:gd name="connsiteX34" fmla="*/ 1155922 w 1160677"/>
                <a:gd name="connsiteY34" fmla="*/ 277978 h 1317007"/>
                <a:gd name="connsiteX35" fmla="*/ 1038878 w 1160677"/>
                <a:gd name="connsiteY35" fmla="*/ 124358 h 1317007"/>
                <a:gd name="connsiteX36" fmla="*/ 812107 w 1160677"/>
                <a:gd name="connsiteY36" fmla="*/ 21946 h 1317007"/>
                <a:gd name="connsiteX37" fmla="*/ 680434 w 1160677"/>
                <a:gd name="connsiteY37" fmla="*/ 0 h 1317007"/>
                <a:gd name="connsiteX38" fmla="*/ 592651 w 1160677"/>
                <a:gd name="connsiteY38" fmla="*/ 21946 h 1317007"/>
                <a:gd name="connsiteX39" fmla="*/ 526814 w 1160677"/>
                <a:gd name="connsiteY39" fmla="*/ 73152 h 1317007"/>
                <a:gd name="connsiteX40" fmla="*/ 512184 w 1160677"/>
                <a:gd name="connsiteY40" fmla="*/ 131674 h 1317007"/>
                <a:gd name="connsiteX41" fmla="*/ 453662 w 1160677"/>
                <a:gd name="connsiteY41" fmla="*/ 212141 h 131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60677" h="1317007">
                  <a:moveTo>
                    <a:pt x="453662" y="212141"/>
                  </a:moveTo>
                  <a:cubicBezTo>
                    <a:pt x="419524" y="206045"/>
                    <a:pt x="332961" y="110948"/>
                    <a:pt x="307358" y="95098"/>
                  </a:cubicBezTo>
                  <a:cubicBezTo>
                    <a:pt x="281755" y="79248"/>
                    <a:pt x="304920" y="109728"/>
                    <a:pt x="300043" y="117043"/>
                  </a:cubicBezTo>
                  <a:cubicBezTo>
                    <a:pt x="295166" y="124358"/>
                    <a:pt x="279317" y="129235"/>
                    <a:pt x="278098" y="138989"/>
                  </a:cubicBezTo>
                  <a:cubicBezTo>
                    <a:pt x="276879" y="148743"/>
                    <a:pt x="295166" y="167031"/>
                    <a:pt x="292728" y="175565"/>
                  </a:cubicBezTo>
                  <a:cubicBezTo>
                    <a:pt x="290289" y="184099"/>
                    <a:pt x="274440" y="186538"/>
                    <a:pt x="263467" y="190195"/>
                  </a:cubicBezTo>
                  <a:cubicBezTo>
                    <a:pt x="252494" y="193852"/>
                    <a:pt x="239083" y="186537"/>
                    <a:pt x="226891" y="197510"/>
                  </a:cubicBezTo>
                  <a:cubicBezTo>
                    <a:pt x="214699" y="208483"/>
                    <a:pt x="198849" y="236525"/>
                    <a:pt x="190315" y="256032"/>
                  </a:cubicBezTo>
                  <a:cubicBezTo>
                    <a:pt x="181781" y="275539"/>
                    <a:pt x="178123" y="297485"/>
                    <a:pt x="175685" y="314554"/>
                  </a:cubicBezTo>
                  <a:cubicBezTo>
                    <a:pt x="173247" y="331623"/>
                    <a:pt x="170808" y="346253"/>
                    <a:pt x="175685" y="358445"/>
                  </a:cubicBezTo>
                  <a:cubicBezTo>
                    <a:pt x="180562" y="370637"/>
                    <a:pt x="228111" y="334061"/>
                    <a:pt x="204946" y="387706"/>
                  </a:cubicBezTo>
                  <a:cubicBezTo>
                    <a:pt x="181781" y="441351"/>
                    <a:pt x="68395" y="625450"/>
                    <a:pt x="36696" y="680314"/>
                  </a:cubicBezTo>
                  <a:cubicBezTo>
                    <a:pt x="4997" y="735178"/>
                    <a:pt x="20846" y="705917"/>
                    <a:pt x="14750" y="716890"/>
                  </a:cubicBezTo>
                  <a:cubicBezTo>
                    <a:pt x="8654" y="727863"/>
                    <a:pt x="120" y="736397"/>
                    <a:pt x="120" y="746150"/>
                  </a:cubicBezTo>
                  <a:cubicBezTo>
                    <a:pt x="120" y="755903"/>
                    <a:pt x="-2319" y="755904"/>
                    <a:pt x="14750" y="775411"/>
                  </a:cubicBezTo>
                  <a:cubicBezTo>
                    <a:pt x="31819" y="794918"/>
                    <a:pt x="69615" y="838810"/>
                    <a:pt x="102533" y="863194"/>
                  </a:cubicBezTo>
                  <a:cubicBezTo>
                    <a:pt x="135451" y="887578"/>
                    <a:pt x="186658" y="907085"/>
                    <a:pt x="212261" y="921715"/>
                  </a:cubicBezTo>
                  <a:cubicBezTo>
                    <a:pt x="237864" y="936345"/>
                    <a:pt x="256152" y="926592"/>
                    <a:pt x="256152" y="950976"/>
                  </a:cubicBezTo>
                  <a:cubicBezTo>
                    <a:pt x="256152" y="975360"/>
                    <a:pt x="212261" y="1026566"/>
                    <a:pt x="212261" y="1068019"/>
                  </a:cubicBezTo>
                  <a:cubicBezTo>
                    <a:pt x="212261" y="1109472"/>
                    <a:pt x="230549" y="1167994"/>
                    <a:pt x="256152" y="1199693"/>
                  </a:cubicBezTo>
                  <a:cubicBezTo>
                    <a:pt x="281755" y="1231392"/>
                    <a:pt x="332962" y="1239926"/>
                    <a:pt x="365880" y="1258214"/>
                  </a:cubicBezTo>
                  <a:cubicBezTo>
                    <a:pt x="398798" y="1276502"/>
                    <a:pt x="414648" y="1299667"/>
                    <a:pt x="453662" y="1309421"/>
                  </a:cubicBezTo>
                  <a:cubicBezTo>
                    <a:pt x="492676" y="1319175"/>
                    <a:pt x="563390" y="1316736"/>
                    <a:pt x="599966" y="1316736"/>
                  </a:cubicBezTo>
                  <a:cubicBezTo>
                    <a:pt x="636542" y="1316736"/>
                    <a:pt x="652391" y="1314298"/>
                    <a:pt x="673118" y="1309421"/>
                  </a:cubicBezTo>
                  <a:cubicBezTo>
                    <a:pt x="693845" y="1304544"/>
                    <a:pt x="713352" y="1298448"/>
                    <a:pt x="724325" y="1287475"/>
                  </a:cubicBezTo>
                  <a:cubicBezTo>
                    <a:pt x="735298" y="1276502"/>
                    <a:pt x="727982" y="1269187"/>
                    <a:pt x="738955" y="1243584"/>
                  </a:cubicBezTo>
                  <a:cubicBezTo>
                    <a:pt x="749928" y="1217981"/>
                    <a:pt x="775532" y="1155802"/>
                    <a:pt x="790162" y="1133856"/>
                  </a:cubicBezTo>
                  <a:cubicBezTo>
                    <a:pt x="804792" y="1111910"/>
                    <a:pt x="816985" y="1125321"/>
                    <a:pt x="826738" y="1111910"/>
                  </a:cubicBezTo>
                  <a:cubicBezTo>
                    <a:pt x="836491" y="1098499"/>
                    <a:pt x="848683" y="1053389"/>
                    <a:pt x="848683" y="1053389"/>
                  </a:cubicBezTo>
                  <a:lnTo>
                    <a:pt x="943781" y="797357"/>
                  </a:lnTo>
                  <a:cubicBezTo>
                    <a:pt x="968165" y="731520"/>
                    <a:pt x="976699" y="686410"/>
                    <a:pt x="994987" y="658368"/>
                  </a:cubicBezTo>
                  <a:cubicBezTo>
                    <a:pt x="1013275" y="630326"/>
                    <a:pt x="1036440" y="647395"/>
                    <a:pt x="1053509" y="629107"/>
                  </a:cubicBezTo>
                  <a:cubicBezTo>
                    <a:pt x="1070578" y="610819"/>
                    <a:pt x="1083989" y="590093"/>
                    <a:pt x="1097400" y="548640"/>
                  </a:cubicBezTo>
                  <a:cubicBezTo>
                    <a:pt x="1110811" y="507187"/>
                    <a:pt x="1124222" y="425500"/>
                    <a:pt x="1133976" y="380390"/>
                  </a:cubicBezTo>
                  <a:cubicBezTo>
                    <a:pt x="1143730" y="335280"/>
                    <a:pt x="1171772" y="320650"/>
                    <a:pt x="1155922" y="277978"/>
                  </a:cubicBezTo>
                  <a:cubicBezTo>
                    <a:pt x="1140072" y="235306"/>
                    <a:pt x="1096180" y="167030"/>
                    <a:pt x="1038878" y="124358"/>
                  </a:cubicBezTo>
                  <a:cubicBezTo>
                    <a:pt x="981576" y="81686"/>
                    <a:pt x="871848" y="42672"/>
                    <a:pt x="812107" y="21946"/>
                  </a:cubicBezTo>
                  <a:cubicBezTo>
                    <a:pt x="752366" y="1220"/>
                    <a:pt x="717010" y="0"/>
                    <a:pt x="680434" y="0"/>
                  </a:cubicBezTo>
                  <a:cubicBezTo>
                    <a:pt x="643858" y="0"/>
                    <a:pt x="618254" y="9754"/>
                    <a:pt x="592651" y="21946"/>
                  </a:cubicBezTo>
                  <a:cubicBezTo>
                    <a:pt x="567048" y="34138"/>
                    <a:pt x="540225" y="54864"/>
                    <a:pt x="526814" y="73152"/>
                  </a:cubicBezTo>
                  <a:cubicBezTo>
                    <a:pt x="513403" y="91440"/>
                    <a:pt x="523157" y="112167"/>
                    <a:pt x="512184" y="131674"/>
                  </a:cubicBezTo>
                  <a:cubicBezTo>
                    <a:pt x="501211" y="151181"/>
                    <a:pt x="487800" y="218237"/>
                    <a:pt x="453662" y="212141"/>
                  </a:cubicBezTo>
                  <a:close/>
                </a:path>
              </a:pathLst>
            </a:custGeom>
            <a:solidFill>
              <a:srgbClr val="FF00FF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555748" y="2318918"/>
              <a:ext cx="838721" cy="1455809"/>
            </a:xfrm>
            <a:custGeom>
              <a:avLst/>
              <a:gdLst>
                <a:gd name="connsiteX0" fmla="*/ 4572 w 838721"/>
                <a:gd name="connsiteY0" fmla="*/ 197511 h 1455809"/>
                <a:gd name="connsiteX1" fmla="*/ 11887 w 838721"/>
                <a:gd name="connsiteY1" fmla="*/ 131674 h 1455809"/>
                <a:gd name="connsiteX2" fmla="*/ 114300 w 838721"/>
                <a:gd name="connsiteY2" fmla="*/ 65837 h 1455809"/>
                <a:gd name="connsiteX3" fmla="*/ 297180 w 838721"/>
                <a:gd name="connsiteY3" fmla="*/ 14631 h 1455809"/>
                <a:gd name="connsiteX4" fmla="*/ 458114 w 838721"/>
                <a:gd name="connsiteY4" fmla="*/ 0 h 1455809"/>
                <a:gd name="connsiteX5" fmla="*/ 611734 w 838721"/>
                <a:gd name="connsiteY5" fmla="*/ 21946 h 1455809"/>
                <a:gd name="connsiteX6" fmla="*/ 655625 w 838721"/>
                <a:gd name="connsiteY6" fmla="*/ 80468 h 1455809"/>
                <a:gd name="connsiteX7" fmla="*/ 670255 w 838721"/>
                <a:gd name="connsiteY7" fmla="*/ 138989 h 1455809"/>
                <a:gd name="connsiteX8" fmla="*/ 684886 w 838721"/>
                <a:gd name="connsiteY8" fmla="*/ 204826 h 1455809"/>
                <a:gd name="connsiteX9" fmla="*/ 706831 w 838721"/>
                <a:gd name="connsiteY9" fmla="*/ 219456 h 1455809"/>
                <a:gd name="connsiteX10" fmla="*/ 728777 w 838721"/>
                <a:gd name="connsiteY10" fmla="*/ 358445 h 1455809"/>
                <a:gd name="connsiteX11" fmla="*/ 706831 w 838721"/>
                <a:gd name="connsiteY11" fmla="*/ 395021 h 1455809"/>
                <a:gd name="connsiteX12" fmla="*/ 794614 w 838721"/>
                <a:gd name="connsiteY12" fmla="*/ 914400 h 1455809"/>
                <a:gd name="connsiteX13" fmla="*/ 816559 w 838721"/>
                <a:gd name="connsiteY13" fmla="*/ 1002183 h 1455809"/>
                <a:gd name="connsiteX14" fmla="*/ 794614 w 838721"/>
                <a:gd name="connsiteY14" fmla="*/ 1046074 h 1455809"/>
                <a:gd name="connsiteX15" fmla="*/ 838505 w 838721"/>
                <a:gd name="connsiteY15" fmla="*/ 1236269 h 1455809"/>
                <a:gd name="connsiteX16" fmla="*/ 772668 w 838721"/>
                <a:gd name="connsiteY16" fmla="*/ 1280160 h 1455809"/>
                <a:gd name="connsiteX17" fmla="*/ 706831 w 838721"/>
                <a:gd name="connsiteY17" fmla="*/ 1324052 h 1455809"/>
                <a:gd name="connsiteX18" fmla="*/ 662940 w 838721"/>
                <a:gd name="connsiteY18" fmla="*/ 1397204 h 1455809"/>
                <a:gd name="connsiteX19" fmla="*/ 619049 w 838721"/>
                <a:gd name="connsiteY19" fmla="*/ 1426464 h 1455809"/>
                <a:gd name="connsiteX20" fmla="*/ 523951 w 838721"/>
                <a:gd name="connsiteY20" fmla="*/ 1455725 h 1455809"/>
                <a:gd name="connsiteX21" fmla="*/ 421538 w 838721"/>
                <a:gd name="connsiteY21" fmla="*/ 1433780 h 1455809"/>
                <a:gd name="connsiteX22" fmla="*/ 370332 w 838721"/>
                <a:gd name="connsiteY22" fmla="*/ 1389888 h 1455809"/>
                <a:gd name="connsiteX23" fmla="*/ 297180 w 838721"/>
                <a:gd name="connsiteY23" fmla="*/ 1389888 h 1455809"/>
                <a:gd name="connsiteX24" fmla="*/ 224028 w 838721"/>
                <a:gd name="connsiteY24" fmla="*/ 1331367 h 1455809"/>
                <a:gd name="connsiteX25" fmla="*/ 209398 w 838721"/>
                <a:gd name="connsiteY25" fmla="*/ 1280160 h 1455809"/>
                <a:gd name="connsiteX26" fmla="*/ 187452 w 838721"/>
                <a:gd name="connsiteY26" fmla="*/ 1133856 h 1455809"/>
                <a:gd name="connsiteX27" fmla="*/ 165506 w 838721"/>
                <a:gd name="connsiteY27" fmla="*/ 1111911 h 1455809"/>
                <a:gd name="connsiteX28" fmla="*/ 99670 w 838721"/>
                <a:gd name="connsiteY28" fmla="*/ 614477 h 1455809"/>
                <a:gd name="connsiteX29" fmla="*/ 85039 w 838721"/>
                <a:gd name="connsiteY29" fmla="*/ 570586 h 1455809"/>
                <a:gd name="connsiteX30" fmla="*/ 41148 w 838721"/>
                <a:gd name="connsiteY30" fmla="*/ 497434 h 1455809"/>
                <a:gd name="connsiteX31" fmla="*/ 41148 w 838721"/>
                <a:gd name="connsiteY31" fmla="*/ 460858 h 1455809"/>
                <a:gd name="connsiteX32" fmla="*/ 11887 w 838721"/>
                <a:gd name="connsiteY32" fmla="*/ 336500 h 1455809"/>
                <a:gd name="connsiteX33" fmla="*/ 33833 w 838721"/>
                <a:gd name="connsiteY33" fmla="*/ 292608 h 1455809"/>
                <a:gd name="connsiteX34" fmla="*/ 4572 w 838721"/>
                <a:gd name="connsiteY34" fmla="*/ 197511 h 145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8721" h="1455809">
                  <a:moveTo>
                    <a:pt x="4572" y="197511"/>
                  </a:moveTo>
                  <a:cubicBezTo>
                    <a:pt x="914" y="170689"/>
                    <a:pt x="-6401" y="153620"/>
                    <a:pt x="11887" y="131674"/>
                  </a:cubicBezTo>
                  <a:cubicBezTo>
                    <a:pt x="30175" y="109728"/>
                    <a:pt x="66751" y="85344"/>
                    <a:pt x="114300" y="65837"/>
                  </a:cubicBezTo>
                  <a:cubicBezTo>
                    <a:pt x="161849" y="46330"/>
                    <a:pt x="239878" y="25604"/>
                    <a:pt x="297180" y="14631"/>
                  </a:cubicBezTo>
                  <a:cubicBezTo>
                    <a:pt x="354482" y="3658"/>
                    <a:pt x="405688" y="-1219"/>
                    <a:pt x="458114" y="0"/>
                  </a:cubicBezTo>
                  <a:cubicBezTo>
                    <a:pt x="510540" y="1219"/>
                    <a:pt x="578816" y="8535"/>
                    <a:pt x="611734" y="21946"/>
                  </a:cubicBezTo>
                  <a:cubicBezTo>
                    <a:pt x="644652" y="35357"/>
                    <a:pt x="645872" y="60961"/>
                    <a:pt x="655625" y="80468"/>
                  </a:cubicBezTo>
                  <a:cubicBezTo>
                    <a:pt x="665378" y="99975"/>
                    <a:pt x="665378" y="118263"/>
                    <a:pt x="670255" y="138989"/>
                  </a:cubicBezTo>
                  <a:cubicBezTo>
                    <a:pt x="675132" y="159715"/>
                    <a:pt x="678790" y="191415"/>
                    <a:pt x="684886" y="204826"/>
                  </a:cubicBezTo>
                  <a:cubicBezTo>
                    <a:pt x="690982" y="218237"/>
                    <a:pt x="699516" y="193853"/>
                    <a:pt x="706831" y="219456"/>
                  </a:cubicBezTo>
                  <a:cubicBezTo>
                    <a:pt x="714146" y="245059"/>
                    <a:pt x="728777" y="329184"/>
                    <a:pt x="728777" y="358445"/>
                  </a:cubicBezTo>
                  <a:cubicBezTo>
                    <a:pt x="728777" y="387706"/>
                    <a:pt x="695858" y="302362"/>
                    <a:pt x="706831" y="395021"/>
                  </a:cubicBezTo>
                  <a:cubicBezTo>
                    <a:pt x="717804" y="487680"/>
                    <a:pt x="776326" y="813206"/>
                    <a:pt x="794614" y="914400"/>
                  </a:cubicBezTo>
                  <a:cubicBezTo>
                    <a:pt x="812902" y="1015594"/>
                    <a:pt x="816559" y="980237"/>
                    <a:pt x="816559" y="1002183"/>
                  </a:cubicBezTo>
                  <a:cubicBezTo>
                    <a:pt x="816559" y="1024129"/>
                    <a:pt x="790956" y="1007060"/>
                    <a:pt x="794614" y="1046074"/>
                  </a:cubicBezTo>
                  <a:cubicBezTo>
                    <a:pt x="798272" y="1085088"/>
                    <a:pt x="842163" y="1197255"/>
                    <a:pt x="838505" y="1236269"/>
                  </a:cubicBezTo>
                  <a:cubicBezTo>
                    <a:pt x="834847" y="1275283"/>
                    <a:pt x="772668" y="1280160"/>
                    <a:pt x="772668" y="1280160"/>
                  </a:cubicBezTo>
                  <a:cubicBezTo>
                    <a:pt x="750722" y="1294790"/>
                    <a:pt x="725119" y="1304545"/>
                    <a:pt x="706831" y="1324052"/>
                  </a:cubicBezTo>
                  <a:cubicBezTo>
                    <a:pt x="688543" y="1343559"/>
                    <a:pt x="677570" y="1380135"/>
                    <a:pt x="662940" y="1397204"/>
                  </a:cubicBezTo>
                  <a:cubicBezTo>
                    <a:pt x="648310" y="1414273"/>
                    <a:pt x="642214" y="1416711"/>
                    <a:pt x="619049" y="1426464"/>
                  </a:cubicBezTo>
                  <a:cubicBezTo>
                    <a:pt x="595884" y="1436217"/>
                    <a:pt x="556869" y="1454506"/>
                    <a:pt x="523951" y="1455725"/>
                  </a:cubicBezTo>
                  <a:cubicBezTo>
                    <a:pt x="491033" y="1456944"/>
                    <a:pt x="447141" y="1444753"/>
                    <a:pt x="421538" y="1433780"/>
                  </a:cubicBezTo>
                  <a:cubicBezTo>
                    <a:pt x="395935" y="1422807"/>
                    <a:pt x="391058" y="1397203"/>
                    <a:pt x="370332" y="1389888"/>
                  </a:cubicBezTo>
                  <a:cubicBezTo>
                    <a:pt x="349606" y="1382573"/>
                    <a:pt x="321564" y="1399641"/>
                    <a:pt x="297180" y="1389888"/>
                  </a:cubicBezTo>
                  <a:cubicBezTo>
                    <a:pt x="272796" y="1380135"/>
                    <a:pt x="238658" y="1349655"/>
                    <a:pt x="224028" y="1331367"/>
                  </a:cubicBezTo>
                  <a:cubicBezTo>
                    <a:pt x="209398" y="1313079"/>
                    <a:pt x="215494" y="1313078"/>
                    <a:pt x="209398" y="1280160"/>
                  </a:cubicBezTo>
                  <a:cubicBezTo>
                    <a:pt x="203302" y="1247242"/>
                    <a:pt x="194767" y="1161897"/>
                    <a:pt x="187452" y="1133856"/>
                  </a:cubicBezTo>
                  <a:cubicBezTo>
                    <a:pt x="180137" y="1105815"/>
                    <a:pt x="180136" y="1198474"/>
                    <a:pt x="165506" y="1111911"/>
                  </a:cubicBezTo>
                  <a:cubicBezTo>
                    <a:pt x="150876" y="1025348"/>
                    <a:pt x="113081" y="704698"/>
                    <a:pt x="99670" y="614477"/>
                  </a:cubicBezTo>
                  <a:cubicBezTo>
                    <a:pt x="86259" y="524256"/>
                    <a:pt x="94793" y="590093"/>
                    <a:pt x="85039" y="570586"/>
                  </a:cubicBezTo>
                  <a:cubicBezTo>
                    <a:pt x="75285" y="551079"/>
                    <a:pt x="48463" y="515722"/>
                    <a:pt x="41148" y="497434"/>
                  </a:cubicBezTo>
                  <a:cubicBezTo>
                    <a:pt x="33833" y="479146"/>
                    <a:pt x="46025" y="487680"/>
                    <a:pt x="41148" y="460858"/>
                  </a:cubicBezTo>
                  <a:cubicBezTo>
                    <a:pt x="36271" y="434036"/>
                    <a:pt x="13106" y="364542"/>
                    <a:pt x="11887" y="336500"/>
                  </a:cubicBezTo>
                  <a:cubicBezTo>
                    <a:pt x="10668" y="308458"/>
                    <a:pt x="36271" y="316992"/>
                    <a:pt x="33833" y="292608"/>
                  </a:cubicBezTo>
                  <a:cubicBezTo>
                    <a:pt x="31395" y="268224"/>
                    <a:pt x="8230" y="224333"/>
                    <a:pt x="4572" y="197511"/>
                  </a:cubicBezTo>
                  <a:close/>
                </a:path>
              </a:pathLst>
            </a:custGeom>
            <a:solidFill>
              <a:srgbClr val="FF00FF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7959" y="1869744"/>
            <a:ext cx="4189863" cy="1574101"/>
            <a:chOff x="1473958" y="1869743"/>
            <a:chExt cx="4189863" cy="15741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57400" y="2751160"/>
              <a:ext cx="3505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473958" y="1869743"/>
              <a:ext cx="4189863" cy="832514"/>
            </a:xfrm>
            <a:custGeom>
              <a:avLst/>
              <a:gdLst>
                <a:gd name="connsiteX0" fmla="*/ 0 w 4189863"/>
                <a:gd name="connsiteY0" fmla="*/ 832514 h 832514"/>
                <a:gd name="connsiteX1" fmla="*/ 736979 w 4189863"/>
                <a:gd name="connsiteY1" fmla="*/ 0 h 832514"/>
                <a:gd name="connsiteX2" fmla="*/ 3848669 w 4189863"/>
                <a:gd name="connsiteY2" fmla="*/ 0 h 832514"/>
                <a:gd name="connsiteX3" fmla="*/ 4189863 w 4189863"/>
                <a:gd name="connsiteY3" fmla="*/ 696036 h 83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9863" h="832514">
                  <a:moveTo>
                    <a:pt x="0" y="832514"/>
                  </a:moveTo>
                  <a:lnTo>
                    <a:pt x="736979" y="0"/>
                  </a:lnTo>
                  <a:lnTo>
                    <a:pt x="3848669" y="0"/>
                  </a:lnTo>
                  <a:lnTo>
                    <a:pt x="4189863" y="696036"/>
                  </a:lnTo>
                </a:path>
              </a:pathLst>
            </a:cu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11335" y="2909455"/>
              <a:ext cx="2529444" cy="534389"/>
            </a:xfrm>
            <a:custGeom>
              <a:avLst/>
              <a:gdLst>
                <a:gd name="connsiteX0" fmla="*/ 0 w 2529444"/>
                <a:gd name="connsiteY0" fmla="*/ 534389 h 534389"/>
                <a:gd name="connsiteX1" fmla="*/ 2125683 w 2529444"/>
                <a:gd name="connsiteY1" fmla="*/ 534389 h 534389"/>
                <a:gd name="connsiteX2" fmla="*/ 2529444 w 2529444"/>
                <a:gd name="connsiteY2" fmla="*/ 0 h 53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9444" h="534389">
                  <a:moveTo>
                    <a:pt x="0" y="534389"/>
                  </a:moveTo>
                  <a:lnTo>
                    <a:pt x="2125683" y="534389"/>
                  </a:lnTo>
                  <a:lnTo>
                    <a:pt x="2529444" y="0"/>
                  </a:lnTo>
                </a:path>
              </a:pathLst>
            </a:custGeom>
            <a:ln w="19050">
              <a:solidFill>
                <a:schemeClr val="tx1"/>
              </a:solidFill>
            </a:ln>
            <a:effectLst>
              <a:glow rad="381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1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14" grpId="0"/>
      <p:bldP spid="12" grpId="0" animBg="1"/>
      <p:bldP spid="34" grpId="0"/>
      <p:bldP spid="2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015490" y="5170171"/>
            <a:ext cx="560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but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field of view (visible area) becomes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507163" y="762001"/>
            <a:ext cx="3031023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Objective Lenses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48500" y="24384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G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391400" y="2971800"/>
            <a:ext cx="914400" cy="7620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391400" y="2971800"/>
            <a:ext cx="1146412" cy="1066800"/>
          </a:xfrm>
          <a:custGeom>
            <a:avLst/>
            <a:gdLst>
              <a:gd name="connsiteX0" fmla="*/ 0 w 1146412"/>
              <a:gd name="connsiteY0" fmla="*/ 0 h 996287"/>
              <a:gd name="connsiteX1" fmla="*/ 395785 w 1146412"/>
              <a:gd name="connsiteY1" fmla="*/ 996287 h 996287"/>
              <a:gd name="connsiteX2" fmla="*/ 1146412 w 1146412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412" h="996287">
                <a:moveTo>
                  <a:pt x="0" y="0"/>
                </a:moveTo>
                <a:lnTo>
                  <a:pt x="395785" y="996287"/>
                </a:lnTo>
                <a:lnTo>
                  <a:pt x="1146412" y="996287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4475" y="2438400"/>
            <a:ext cx="1524000" cy="1676400"/>
            <a:chOff x="609600" y="2438400"/>
            <a:chExt cx="1752600" cy="1828800"/>
          </a:xfrm>
        </p:grpSpPr>
        <p:sp>
          <p:nvSpPr>
            <p:cNvPr id="9" name="Rectangle 8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71505" y="2438400"/>
            <a:ext cx="1524000" cy="1676400"/>
            <a:chOff x="609600" y="2438400"/>
            <a:chExt cx="1752600" cy="1828800"/>
          </a:xfrm>
        </p:grpSpPr>
        <p:sp>
          <p:nvSpPr>
            <p:cNvPr id="47" name="Rectangle 46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62600" y="2438400"/>
            <a:ext cx="1524000" cy="1676400"/>
            <a:chOff x="609600" y="2438400"/>
            <a:chExt cx="1752600" cy="1828800"/>
          </a:xfrm>
        </p:grpSpPr>
        <p:sp>
          <p:nvSpPr>
            <p:cNvPr id="50" name="Rectangle 49"/>
            <p:cNvSpPr/>
            <p:nvPr/>
          </p:nvSpPr>
          <p:spPr>
            <a:xfrm>
              <a:off x="609600" y="2438400"/>
              <a:ext cx="1752600" cy="1828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62000" y="2667000"/>
              <a:ext cx="14478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2400" b="1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460">
            <a:off x="2469499" y="3218944"/>
            <a:ext cx="113952" cy="16005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460">
            <a:off x="4129709" y="2874429"/>
            <a:ext cx="607592" cy="853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632710"/>
            <a:ext cx="1295400" cy="12954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2199592" y="195834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L</a:t>
            </a: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ow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578" y="1958341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M</a:t>
            </a: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edium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56552" y="195834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H</a:t>
            </a:r>
            <a:r>
              <a:rPr lang="en-CA" sz="2400" b="1" dirty="0">
                <a:ln w="11430"/>
                <a:solidFill>
                  <a:srgbClr val="FF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Calibri" pitchFamily="34" charset="0"/>
              </a:rPr>
              <a:t>igh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48006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As the power increases, the magnification becomes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88476" y="3276600"/>
            <a:ext cx="394905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 w="med" len="med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81601" y="3276600"/>
            <a:ext cx="394905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 w="med" len="med"/>
          </a:ln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08020" y="5158741"/>
            <a:ext cx="92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larger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53001" y="552831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smaller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19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6" grpId="0"/>
      <p:bldP spid="57" grpId="0"/>
      <p:bldP spid="58" grpId="0"/>
      <p:bldP spid="20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4142097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knob you should use, and always under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power.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37883" y="4511429"/>
            <a:ext cx="365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Never use it in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power.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76626" y="800101"/>
            <a:ext cx="4395562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Coarse Adjustment Knob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5132" y="4500266"/>
            <a:ext cx="6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low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7512" y="4114801"/>
            <a:ext cx="69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first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40786" y="1572904"/>
            <a:ext cx="23081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7" t="54901" r="26121" b="27614"/>
          <a:stretch/>
        </p:blipFill>
        <p:spPr>
          <a:xfrm>
            <a:off x="3240785" y="1572904"/>
            <a:ext cx="2199120" cy="2389496"/>
          </a:xfrm>
          <a:prstGeom prst="rect">
            <a:avLst/>
          </a:prstGeom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7200900" y="324134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7620000" y="3581400"/>
            <a:ext cx="1981202" cy="990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50844" y="44958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high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27273" y="2165223"/>
            <a:ext cx="1386374" cy="1459577"/>
          </a:xfrm>
          <a:custGeom>
            <a:avLst/>
            <a:gdLst>
              <a:gd name="connsiteX0" fmla="*/ 88874 w 1386374"/>
              <a:gd name="connsiteY0" fmla="*/ 351207 h 1459577"/>
              <a:gd name="connsiteX1" fmla="*/ 23037 w 1386374"/>
              <a:gd name="connsiteY1" fmla="*/ 599924 h 1459577"/>
              <a:gd name="connsiteX2" fmla="*/ 1092 w 1386374"/>
              <a:gd name="connsiteY2" fmla="*/ 892532 h 1459577"/>
              <a:gd name="connsiteX3" fmla="*/ 52298 w 1386374"/>
              <a:gd name="connsiteY3" fmla="*/ 1229031 h 1459577"/>
              <a:gd name="connsiteX4" fmla="*/ 162026 w 1386374"/>
              <a:gd name="connsiteY4" fmla="*/ 1353389 h 1459577"/>
              <a:gd name="connsiteX5" fmla="*/ 249809 w 1386374"/>
              <a:gd name="connsiteY5" fmla="*/ 1419226 h 1459577"/>
              <a:gd name="connsiteX6" fmla="*/ 359537 w 1386374"/>
              <a:gd name="connsiteY6" fmla="*/ 1419226 h 1459577"/>
              <a:gd name="connsiteX7" fmla="*/ 893546 w 1386374"/>
              <a:gd name="connsiteY7" fmla="*/ 1455802 h 1459577"/>
              <a:gd name="connsiteX8" fmla="*/ 1047165 w 1386374"/>
              <a:gd name="connsiteY8" fmla="*/ 1448487 h 1459577"/>
              <a:gd name="connsiteX9" fmla="*/ 1171524 w 1386374"/>
              <a:gd name="connsiteY9" fmla="*/ 1368020 h 1459577"/>
              <a:gd name="connsiteX10" fmla="*/ 1244676 w 1386374"/>
              <a:gd name="connsiteY10" fmla="*/ 1250976 h 1459577"/>
              <a:gd name="connsiteX11" fmla="*/ 1288567 w 1386374"/>
              <a:gd name="connsiteY11" fmla="*/ 1133933 h 1459577"/>
              <a:gd name="connsiteX12" fmla="*/ 1244676 w 1386374"/>
              <a:gd name="connsiteY12" fmla="*/ 1133933 h 1459577"/>
              <a:gd name="connsiteX13" fmla="*/ 1156893 w 1386374"/>
              <a:gd name="connsiteY13" fmla="*/ 1082727 h 1459577"/>
              <a:gd name="connsiteX14" fmla="*/ 1113002 w 1386374"/>
              <a:gd name="connsiteY14" fmla="*/ 1009575 h 1459577"/>
              <a:gd name="connsiteX15" fmla="*/ 1098372 w 1386374"/>
              <a:gd name="connsiteY15" fmla="*/ 775488 h 1459577"/>
              <a:gd name="connsiteX16" fmla="*/ 1171524 w 1386374"/>
              <a:gd name="connsiteY16" fmla="*/ 577978 h 1459577"/>
              <a:gd name="connsiteX17" fmla="*/ 1230045 w 1386374"/>
              <a:gd name="connsiteY17" fmla="*/ 497511 h 1459577"/>
              <a:gd name="connsiteX18" fmla="*/ 1273937 w 1386374"/>
              <a:gd name="connsiteY18" fmla="*/ 438989 h 1459577"/>
              <a:gd name="connsiteX19" fmla="*/ 1317828 w 1386374"/>
              <a:gd name="connsiteY19" fmla="*/ 453620 h 1459577"/>
              <a:gd name="connsiteX20" fmla="*/ 1361719 w 1386374"/>
              <a:gd name="connsiteY20" fmla="*/ 490196 h 1459577"/>
              <a:gd name="connsiteX21" fmla="*/ 1383665 w 1386374"/>
              <a:gd name="connsiteY21" fmla="*/ 490196 h 1459577"/>
              <a:gd name="connsiteX22" fmla="*/ 1383665 w 1386374"/>
              <a:gd name="connsiteY22" fmla="*/ 438989 h 1459577"/>
              <a:gd name="connsiteX23" fmla="*/ 1383665 w 1386374"/>
              <a:gd name="connsiteY23" fmla="*/ 351207 h 1459577"/>
              <a:gd name="connsiteX24" fmla="*/ 1347089 w 1386374"/>
              <a:gd name="connsiteY24" fmla="*/ 226848 h 1459577"/>
              <a:gd name="connsiteX25" fmla="*/ 1251991 w 1386374"/>
              <a:gd name="connsiteY25" fmla="*/ 102490 h 1459577"/>
              <a:gd name="connsiteX26" fmla="*/ 1178839 w 1386374"/>
              <a:gd name="connsiteY26" fmla="*/ 87860 h 1459577"/>
              <a:gd name="connsiteX27" fmla="*/ 1032535 w 1386374"/>
              <a:gd name="connsiteY27" fmla="*/ 58599 h 1459577"/>
              <a:gd name="connsiteX28" fmla="*/ 835025 w 1386374"/>
              <a:gd name="connsiteY28" fmla="*/ 22023 h 1459577"/>
              <a:gd name="connsiteX29" fmla="*/ 769188 w 1386374"/>
              <a:gd name="connsiteY29" fmla="*/ 77 h 1459577"/>
              <a:gd name="connsiteX30" fmla="*/ 710666 w 1386374"/>
              <a:gd name="connsiteY30" fmla="*/ 29338 h 1459577"/>
              <a:gd name="connsiteX31" fmla="*/ 578993 w 1386374"/>
              <a:gd name="connsiteY31" fmla="*/ 109805 h 1459577"/>
              <a:gd name="connsiteX32" fmla="*/ 425373 w 1386374"/>
              <a:gd name="connsiteY32" fmla="*/ 190272 h 1459577"/>
              <a:gd name="connsiteX33" fmla="*/ 88874 w 1386374"/>
              <a:gd name="connsiteY33" fmla="*/ 351207 h 145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86374" h="1459577">
                <a:moveTo>
                  <a:pt x="88874" y="351207"/>
                </a:moveTo>
                <a:cubicBezTo>
                  <a:pt x="21818" y="419482"/>
                  <a:pt x="37667" y="509703"/>
                  <a:pt x="23037" y="599924"/>
                </a:cubicBezTo>
                <a:cubicBezTo>
                  <a:pt x="8407" y="690145"/>
                  <a:pt x="-3785" y="787681"/>
                  <a:pt x="1092" y="892532"/>
                </a:cubicBezTo>
                <a:cubicBezTo>
                  <a:pt x="5969" y="997383"/>
                  <a:pt x="25476" y="1152221"/>
                  <a:pt x="52298" y="1229031"/>
                </a:cubicBezTo>
                <a:cubicBezTo>
                  <a:pt x="79120" y="1305841"/>
                  <a:pt x="129108" y="1321690"/>
                  <a:pt x="162026" y="1353389"/>
                </a:cubicBezTo>
                <a:cubicBezTo>
                  <a:pt x="194944" y="1385088"/>
                  <a:pt x="216891" y="1408253"/>
                  <a:pt x="249809" y="1419226"/>
                </a:cubicBezTo>
                <a:cubicBezTo>
                  <a:pt x="282727" y="1430199"/>
                  <a:pt x="252248" y="1413130"/>
                  <a:pt x="359537" y="1419226"/>
                </a:cubicBezTo>
                <a:cubicBezTo>
                  <a:pt x="466826" y="1425322"/>
                  <a:pt x="778941" y="1450925"/>
                  <a:pt x="893546" y="1455802"/>
                </a:cubicBezTo>
                <a:cubicBezTo>
                  <a:pt x="1008151" y="1460679"/>
                  <a:pt x="1000835" y="1463117"/>
                  <a:pt x="1047165" y="1448487"/>
                </a:cubicBezTo>
                <a:cubicBezTo>
                  <a:pt x="1093495" y="1433857"/>
                  <a:pt x="1138606" y="1400938"/>
                  <a:pt x="1171524" y="1368020"/>
                </a:cubicBezTo>
                <a:cubicBezTo>
                  <a:pt x="1204442" y="1335102"/>
                  <a:pt x="1225169" y="1289990"/>
                  <a:pt x="1244676" y="1250976"/>
                </a:cubicBezTo>
                <a:cubicBezTo>
                  <a:pt x="1264183" y="1211962"/>
                  <a:pt x="1288567" y="1153440"/>
                  <a:pt x="1288567" y="1133933"/>
                </a:cubicBezTo>
                <a:cubicBezTo>
                  <a:pt x="1288567" y="1114426"/>
                  <a:pt x="1266622" y="1142467"/>
                  <a:pt x="1244676" y="1133933"/>
                </a:cubicBezTo>
                <a:cubicBezTo>
                  <a:pt x="1222730" y="1125399"/>
                  <a:pt x="1178839" y="1103453"/>
                  <a:pt x="1156893" y="1082727"/>
                </a:cubicBezTo>
                <a:cubicBezTo>
                  <a:pt x="1134947" y="1062001"/>
                  <a:pt x="1122755" y="1060781"/>
                  <a:pt x="1113002" y="1009575"/>
                </a:cubicBezTo>
                <a:cubicBezTo>
                  <a:pt x="1103249" y="958369"/>
                  <a:pt x="1088618" y="847421"/>
                  <a:pt x="1098372" y="775488"/>
                </a:cubicBezTo>
                <a:cubicBezTo>
                  <a:pt x="1108126" y="703555"/>
                  <a:pt x="1149579" y="624307"/>
                  <a:pt x="1171524" y="577978"/>
                </a:cubicBezTo>
                <a:cubicBezTo>
                  <a:pt x="1193469" y="531649"/>
                  <a:pt x="1212976" y="520676"/>
                  <a:pt x="1230045" y="497511"/>
                </a:cubicBezTo>
                <a:cubicBezTo>
                  <a:pt x="1247114" y="474346"/>
                  <a:pt x="1259307" y="446304"/>
                  <a:pt x="1273937" y="438989"/>
                </a:cubicBezTo>
                <a:cubicBezTo>
                  <a:pt x="1288567" y="431674"/>
                  <a:pt x="1303198" y="445086"/>
                  <a:pt x="1317828" y="453620"/>
                </a:cubicBezTo>
                <a:cubicBezTo>
                  <a:pt x="1332458" y="462154"/>
                  <a:pt x="1350746" y="484100"/>
                  <a:pt x="1361719" y="490196"/>
                </a:cubicBezTo>
                <a:cubicBezTo>
                  <a:pt x="1372692" y="496292"/>
                  <a:pt x="1380007" y="498730"/>
                  <a:pt x="1383665" y="490196"/>
                </a:cubicBezTo>
                <a:cubicBezTo>
                  <a:pt x="1387323" y="481662"/>
                  <a:pt x="1383665" y="438989"/>
                  <a:pt x="1383665" y="438989"/>
                </a:cubicBezTo>
                <a:cubicBezTo>
                  <a:pt x="1383665" y="415824"/>
                  <a:pt x="1389761" y="386564"/>
                  <a:pt x="1383665" y="351207"/>
                </a:cubicBezTo>
                <a:cubicBezTo>
                  <a:pt x="1377569" y="315850"/>
                  <a:pt x="1369035" y="268301"/>
                  <a:pt x="1347089" y="226848"/>
                </a:cubicBezTo>
                <a:cubicBezTo>
                  <a:pt x="1325143" y="185395"/>
                  <a:pt x="1280033" y="125655"/>
                  <a:pt x="1251991" y="102490"/>
                </a:cubicBezTo>
                <a:cubicBezTo>
                  <a:pt x="1223949" y="79325"/>
                  <a:pt x="1178839" y="87860"/>
                  <a:pt x="1178839" y="87860"/>
                </a:cubicBezTo>
                <a:lnTo>
                  <a:pt x="1032535" y="58599"/>
                </a:lnTo>
                <a:cubicBezTo>
                  <a:pt x="975233" y="47626"/>
                  <a:pt x="878916" y="31777"/>
                  <a:pt x="835025" y="22023"/>
                </a:cubicBezTo>
                <a:cubicBezTo>
                  <a:pt x="791134" y="12269"/>
                  <a:pt x="789914" y="-1142"/>
                  <a:pt x="769188" y="77"/>
                </a:cubicBezTo>
                <a:cubicBezTo>
                  <a:pt x="748462" y="1296"/>
                  <a:pt x="742365" y="11050"/>
                  <a:pt x="710666" y="29338"/>
                </a:cubicBezTo>
                <a:cubicBezTo>
                  <a:pt x="678967" y="47626"/>
                  <a:pt x="626542" y="82983"/>
                  <a:pt x="578993" y="109805"/>
                </a:cubicBezTo>
                <a:cubicBezTo>
                  <a:pt x="531444" y="136627"/>
                  <a:pt x="505840" y="150038"/>
                  <a:pt x="425373" y="190272"/>
                </a:cubicBezTo>
                <a:cubicBezTo>
                  <a:pt x="344906" y="230506"/>
                  <a:pt x="155930" y="282932"/>
                  <a:pt x="88874" y="35120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4744872" y="2497540"/>
            <a:ext cx="2511188" cy="914400"/>
          </a:xfrm>
          <a:custGeom>
            <a:avLst/>
            <a:gdLst>
              <a:gd name="connsiteX0" fmla="*/ 0 w 2511188"/>
              <a:gd name="connsiteY0" fmla="*/ 0 h 914400"/>
              <a:gd name="connsiteX1" fmla="*/ 1337480 w 2511188"/>
              <a:gd name="connsiteY1" fmla="*/ 0 h 914400"/>
              <a:gd name="connsiteX2" fmla="*/ 2511188 w 251118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1188" h="914400">
                <a:moveTo>
                  <a:pt x="0" y="0"/>
                </a:moveTo>
                <a:lnTo>
                  <a:pt x="1337480" y="0"/>
                </a:lnTo>
                <a:lnTo>
                  <a:pt x="2511188" y="914400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31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59" grpId="0" animBg="1"/>
      <p:bldP spid="34" grpId="0"/>
      <p:bldP spid="41" grpId="0"/>
      <p:bldP spid="44" grpId="0" animBg="1"/>
      <p:bldP spid="48" grpId="0"/>
      <p:bldP spid="72" grpId="0"/>
      <p:bldP spid="2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28800" y="414209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knob you should use, and always under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power.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37883" y="4511429"/>
            <a:ext cx="365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Never use it in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power.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8856" y="6172201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help put the specimen in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3240786" y="1572904"/>
            <a:ext cx="23081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7" t="54901" r="26121" b="27614"/>
          <a:stretch/>
        </p:blipFill>
        <p:spPr>
          <a:xfrm>
            <a:off x="3240785" y="1572904"/>
            <a:ext cx="2199120" cy="2389496"/>
          </a:xfrm>
          <a:prstGeom prst="rect">
            <a:avLst/>
          </a:prstGeom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7200900" y="324134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H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7301552" y="369817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I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7620000" y="3581400"/>
            <a:ext cx="1981202" cy="9906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584375" y="4014850"/>
            <a:ext cx="2208730" cy="83325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4744872" y="2497540"/>
            <a:ext cx="2511188" cy="914400"/>
          </a:xfrm>
          <a:custGeom>
            <a:avLst/>
            <a:gdLst>
              <a:gd name="connsiteX0" fmla="*/ 0 w 2511188"/>
              <a:gd name="connsiteY0" fmla="*/ 0 h 914400"/>
              <a:gd name="connsiteX1" fmla="*/ 1337480 w 2511188"/>
              <a:gd name="connsiteY1" fmla="*/ 0 h 914400"/>
              <a:gd name="connsiteX2" fmla="*/ 2511188 w 251118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1188" h="914400">
                <a:moveTo>
                  <a:pt x="0" y="0"/>
                </a:moveTo>
                <a:lnTo>
                  <a:pt x="1337480" y="0"/>
                </a:lnTo>
                <a:lnTo>
                  <a:pt x="2511188" y="914400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28800" y="5812052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Both knobs move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up and down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01151" y="6154088"/>
            <a:ext cx="85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focus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28800" y="4977075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knob you should use.  Use  under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power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88608" y="4948536"/>
            <a:ext cx="108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second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76153" y="533922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higher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60562" y="5805056"/>
            <a:ext cx="85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stage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94538" y="800101"/>
            <a:ext cx="395973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Fine Adjustment Knob</a:t>
            </a:r>
          </a:p>
        </p:txBody>
      </p:sp>
      <p:sp>
        <p:nvSpPr>
          <p:cNvPr id="4" name="Freeform 3"/>
          <p:cNvSpPr/>
          <p:nvPr/>
        </p:nvSpPr>
        <p:spPr>
          <a:xfrm>
            <a:off x="4643476" y="2604211"/>
            <a:ext cx="624740" cy="705022"/>
          </a:xfrm>
          <a:custGeom>
            <a:avLst/>
            <a:gdLst>
              <a:gd name="connsiteX0" fmla="*/ 157734 w 624740"/>
              <a:gd name="connsiteY0" fmla="*/ 0 h 705022"/>
              <a:gd name="connsiteX1" fmla="*/ 55321 w 624740"/>
              <a:gd name="connsiteY1" fmla="*/ 146304 h 705022"/>
              <a:gd name="connsiteX2" fmla="*/ 4114 w 624740"/>
              <a:gd name="connsiteY2" fmla="*/ 358445 h 705022"/>
              <a:gd name="connsiteX3" fmla="*/ 11430 w 624740"/>
              <a:gd name="connsiteY3" fmla="*/ 526695 h 705022"/>
              <a:gd name="connsiteX4" fmla="*/ 77266 w 624740"/>
              <a:gd name="connsiteY4" fmla="*/ 687629 h 705022"/>
              <a:gd name="connsiteX5" fmla="*/ 150418 w 624740"/>
              <a:gd name="connsiteY5" fmla="*/ 702259 h 705022"/>
              <a:gd name="connsiteX6" fmla="*/ 267462 w 624740"/>
              <a:gd name="connsiteY6" fmla="*/ 702259 h 705022"/>
              <a:gd name="connsiteX7" fmla="*/ 362559 w 624740"/>
              <a:gd name="connsiteY7" fmla="*/ 702259 h 705022"/>
              <a:gd name="connsiteX8" fmla="*/ 479602 w 624740"/>
              <a:gd name="connsiteY8" fmla="*/ 680314 h 705022"/>
              <a:gd name="connsiteX9" fmla="*/ 552754 w 624740"/>
              <a:gd name="connsiteY9" fmla="*/ 607162 h 705022"/>
              <a:gd name="connsiteX10" fmla="*/ 618591 w 624740"/>
              <a:gd name="connsiteY10" fmla="*/ 438912 h 705022"/>
              <a:gd name="connsiteX11" fmla="*/ 618591 w 624740"/>
              <a:gd name="connsiteY11" fmla="*/ 285293 h 705022"/>
              <a:gd name="connsiteX12" fmla="*/ 589330 w 624740"/>
              <a:gd name="connsiteY12" fmla="*/ 204826 h 705022"/>
              <a:gd name="connsiteX13" fmla="*/ 523494 w 624740"/>
              <a:gd name="connsiteY13" fmla="*/ 131674 h 705022"/>
              <a:gd name="connsiteX14" fmla="*/ 391820 w 624740"/>
              <a:gd name="connsiteY14" fmla="*/ 87783 h 705022"/>
              <a:gd name="connsiteX15" fmla="*/ 157734 w 624740"/>
              <a:gd name="connsiteY15" fmla="*/ 0 h 70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4740" h="705022">
                <a:moveTo>
                  <a:pt x="157734" y="0"/>
                </a:moveTo>
                <a:cubicBezTo>
                  <a:pt x="119329" y="43281"/>
                  <a:pt x="80924" y="86563"/>
                  <a:pt x="55321" y="146304"/>
                </a:cubicBezTo>
                <a:cubicBezTo>
                  <a:pt x="29718" y="206045"/>
                  <a:pt x="11429" y="295047"/>
                  <a:pt x="4114" y="358445"/>
                </a:cubicBezTo>
                <a:cubicBezTo>
                  <a:pt x="-3201" y="421843"/>
                  <a:pt x="-762" y="471831"/>
                  <a:pt x="11430" y="526695"/>
                </a:cubicBezTo>
                <a:cubicBezTo>
                  <a:pt x="23622" y="581559"/>
                  <a:pt x="54101" y="658368"/>
                  <a:pt x="77266" y="687629"/>
                </a:cubicBezTo>
                <a:cubicBezTo>
                  <a:pt x="100431" y="716890"/>
                  <a:pt x="118719" y="699821"/>
                  <a:pt x="150418" y="702259"/>
                </a:cubicBezTo>
                <a:cubicBezTo>
                  <a:pt x="182117" y="704697"/>
                  <a:pt x="267462" y="702259"/>
                  <a:pt x="267462" y="702259"/>
                </a:cubicBezTo>
                <a:cubicBezTo>
                  <a:pt x="302819" y="702259"/>
                  <a:pt x="327202" y="705916"/>
                  <a:pt x="362559" y="702259"/>
                </a:cubicBezTo>
                <a:cubicBezTo>
                  <a:pt x="397916" y="698602"/>
                  <a:pt x="447903" y="696163"/>
                  <a:pt x="479602" y="680314"/>
                </a:cubicBezTo>
                <a:cubicBezTo>
                  <a:pt x="511301" y="664465"/>
                  <a:pt x="529589" y="647396"/>
                  <a:pt x="552754" y="607162"/>
                </a:cubicBezTo>
                <a:cubicBezTo>
                  <a:pt x="575919" y="566928"/>
                  <a:pt x="607618" y="492557"/>
                  <a:pt x="618591" y="438912"/>
                </a:cubicBezTo>
                <a:cubicBezTo>
                  <a:pt x="629564" y="385267"/>
                  <a:pt x="623468" y="324307"/>
                  <a:pt x="618591" y="285293"/>
                </a:cubicBezTo>
                <a:cubicBezTo>
                  <a:pt x="613714" y="246279"/>
                  <a:pt x="605180" y="230429"/>
                  <a:pt x="589330" y="204826"/>
                </a:cubicBezTo>
                <a:cubicBezTo>
                  <a:pt x="573480" y="179223"/>
                  <a:pt x="556412" y="151181"/>
                  <a:pt x="523494" y="131674"/>
                </a:cubicBezTo>
                <a:cubicBezTo>
                  <a:pt x="490576" y="112167"/>
                  <a:pt x="391820" y="87783"/>
                  <a:pt x="391820" y="87783"/>
                </a:cubicBezTo>
                <a:lnTo>
                  <a:pt x="157734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5105400" y="3012376"/>
            <a:ext cx="2196152" cy="942563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5132" y="4500266"/>
            <a:ext cx="6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low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7512" y="4114801"/>
            <a:ext cx="69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first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0844" y="449580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high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2848" y="5334334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exact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8852" y="5357549"/>
            <a:ext cx="260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for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focusing.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33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64" grpId="0"/>
      <p:bldP spid="65" grpId="0"/>
      <p:bldP spid="68" grpId="0"/>
      <p:bldP spid="69" grpId="0"/>
      <p:bldP spid="70" grpId="0"/>
      <p:bldP spid="71" grpId="0"/>
      <p:bldP spid="73" grpId="0" animBg="1"/>
      <p:bldP spid="4" grpId="0" animBg="1"/>
      <p:bldP spid="3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856" y="5374945"/>
            <a:ext cx="5527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to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correctly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light from the specimen into the viewer’s eye.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850810" y="762001"/>
            <a:ext cx="234372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  Body Tube  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2933700" y="1104900"/>
            <a:ext cx="22098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2844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eyepiece to the objective lenses.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51" y="4126676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connects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496300" y="1496705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B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949252" y="1953904"/>
            <a:ext cx="609600" cy="54581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-606" r="45933" b="71590"/>
          <a:stretch/>
        </p:blipFill>
        <p:spPr>
          <a:xfrm>
            <a:off x="2720699" y="1676400"/>
            <a:ext cx="2838933" cy="212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828800" y="5001905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ensures the correct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of the microscope components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98409" y="4988257"/>
            <a:ext cx="147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alignment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8193" y="5728649"/>
            <a:ext cx="92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direct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 descr="http://www.edow.com/wp-content/uploads/images/eye-profil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16" t="4505" r="6918" b="6566"/>
          <a:stretch/>
        </p:blipFill>
        <p:spPr bwMode="auto">
          <a:xfrm rot="2013990" flipH="1">
            <a:off x="6134278" y="777239"/>
            <a:ext cx="1273579" cy="1298259"/>
          </a:xfrm>
          <a:prstGeom prst="ellipse">
            <a:avLst/>
          </a:prstGeom>
          <a:ln>
            <a:noFill/>
          </a:ln>
          <a:effectLst>
            <a:outerShdw blurRad="114300" dist="889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998526" y="1650671"/>
            <a:ext cx="1591293" cy="3776353"/>
          </a:xfrm>
          <a:custGeom>
            <a:avLst/>
            <a:gdLst>
              <a:gd name="connsiteX0" fmla="*/ 1591293 w 1591293"/>
              <a:gd name="connsiteY0" fmla="*/ 3776353 h 3776353"/>
              <a:gd name="connsiteX1" fmla="*/ 1591293 w 1591293"/>
              <a:gd name="connsiteY1" fmla="*/ 1472540 h 3776353"/>
              <a:gd name="connsiteX2" fmla="*/ 0 w 1591293"/>
              <a:gd name="connsiteY2" fmla="*/ 0 h 37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1293" h="3776353">
                <a:moveTo>
                  <a:pt x="1591293" y="3776353"/>
                </a:moveTo>
                <a:lnTo>
                  <a:pt x="1591293" y="1472540"/>
                </a:lnTo>
                <a:lnTo>
                  <a:pt x="0" y="0"/>
                </a:lnTo>
              </a:path>
            </a:pathLst>
          </a:custGeom>
          <a:noFill/>
          <a:ln w="101600">
            <a:solidFill>
              <a:srgbClr val="FFFF00"/>
            </a:solidFill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52801" y="2286000"/>
            <a:ext cx="1340841" cy="1303064"/>
          </a:xfrm>
          <a:custGeom>
            <a:avLst/>
            <a:gdLst>
              <a:gd name="connsiteX0" fmla="*/ 1062637 w 1368309"/>
              <a:gd name="connsiteY0" fmla="*/ 1348614 h 1349089"/>
              <a:gd name="connsiteX1" fmla="*/ 1114396 w 1368309"/>
              <a:gd name="connsiteY1" fmla="*/ 1245097 h 1349089"/>
              <a:gd name="connsiteX2" fmla="*/ 1209286 w 1368309"/>
              <a:gd name="connsiteY2" fmla="*/ 1141580 h 1349089"/>
              <a:gd name="connsiteX3" fmla="*/ 1261045 w 1368309"/>
              <a:gd name="connsiteY3" fmla="*/ 1072568 h 1349089"/>
              <a:gd name="connsiteX4" fmla="*/ 1364562 w 1368309"/>
              <a:gd name="connsiteY4" fmla="*/ 994931 h 1349089"/>
              <a:gd name="connsiteX5" fmla="*/ 1347309 w 1368309"/>
              <a:gd name="connsiteY5" fmla="*/ 969051 h 1349089"/>
              <a:gd name="connsiteX6" fmla="*/ 389777 w 1368309"/>
              <a:gd name="connsiteY6" fmla="*/ 54651 h 1349089"/>
              <a:gd name="connsiteX7" fmla="*/ 61973 w 1368309"/>
              <a:gd name="connsiteY7" fmla="*/ 132289 h 1349089"/>
              <a:gd name="connsiteX8" fmla="*/ 1588 w 1368309"/>
              <a:gd name="connsiteY8" fmla="*/ 365202 h 1349089"/>
              <a:gd name="connsiteX9" fmla="*/ 87852 w 1368309"/>
              <a:gd name="connsiteY9" fmla="*/ 451467 h 1349089"/>
              <a:gd name="connsiteX10" fmla="*/ 243128 w 1368309"/>
              <a:gd name="connsiteY10" fmla="*/ 598116 h 1349089"/>
              <a:gd name="connsiteX11" fmla="*/ 907362 w 1368309"/>
              <a:gd name="connsiteY11" fmla="*/ 1201965 h 1349089"/>
              <a:gd name="connsiteX12" fmla="*/ 1062637 w 1368309"/>
              <a:gd name="connsiteY12" fmla="*/ 1348614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09" h="1349089">
                <a:moveTo>
                  <a:pt x="1062637" y="1348614"/>
                </a:moveTo>
                <a:cubicBezTo>
                  <a:pt x="1097143" y="1355803"/>
                  <a:pt x="1089955" y="1279603"/>
                  <a:pt x="1114396" y="1245097"/>
                </a:cubicBezTo>
                <a:cubicBezTo>
                  <a:pt x="1138837" y="1210591"/>
                  <a:pt x="1184845" y="1170335"/>
                  <a:pt x="1209286" y="1141580"/>
                </a:cubicBezTo>
                <a:cubicBezTo>
                  <a:pt x="1233728" y="1112825"/>
                  <a:pt x="1235166" y="1097010"/>
                  <a:pt x="1261045" y="1072568"/>
                </a:cubicBezTo>
                <a:cubicBezTo>
                  <a:pt x="1286924" y="1048126"/>
                  <a:pt x="1350185" y="1012184"/>
                  <a:pt x="1364562" y="994931"/>
                </a:cubicBezTo>
                <a:cubicBezTo>
                  <a:pt x="1378939" y="977678"/>
                  <a:pt x="1347309" y="969051"/>
                  <a:pt x="1347309" y="969051"/>
                </a:cubicBezTo>
                <a:cubicBezTo>
                  <a:pt x="1184845" y="812338"/>
                  <a:pt x="604000" y="194111"/>
                  <a:pt x="389777" y="54651"/>
                </a:cubicBezTo>
                <a:cubicBezTo>
                  <a:pt x="175554" y="-84809"/>
                  <a:pt x="126671" y="80531"/>
                  <a:pt x="61973" y="132289"/>
                </a:cubicBezTo>
                <a:cubicBezTo>
                  <a:pt x="-2725" y="184047"/>
                  <a:pt x="-2725" y="312006"/>
                  <a:pt x="1588" y="365202"/>
                </a:cubicBezTo>
                <a:cubicBezTo>
                  <a:pt x="5901" y="418398"/>
                  <a:pt x="47595" y="412648"/>
                  <a:pt x="87852" y="451467"/>
                </a:cubicBezTo>
                <a:cubicBezTo>
                  <a:pt x="128109" y="490286"/>
                  <a:pt x="243128" y="598116"/>
                  <a:pt x="243128" y="598116"/>
                </a:cubicBezTo>
                <a:lnTo>
                  <a:pt x="907362" y="1201965"/>
                </a:lnTo>
                <a:cubicBezTo>
                  <a:pt x="1038196" y="1324172"/>
                  <a:pt x="1028131" y="1341425"/>
                  <a:pt x="1062637" y="1348614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animBg="1"/>
      <p:bldP spid="4" grpId="0" animBg="1"/>
      <p:bldP spid="5" grpId="0"/>
      <p:bldP spid="20" grpId="0"/>
      <p:bldP spid="16" grpId="0"/>
      <p:bldP spid="19" grpId="0"/>
      <p:bldP spid="25" grpId="0"/>
      <p:bldP spid="2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9225" y="5374576"/>
            <a:ext cx="560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(the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other should be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under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500190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should be around the arm when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696407" y="762001"/>
            <a:ext cx="128432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  Arm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33893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body tube to the base.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51" y="4337163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connects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1" y="499852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hand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641775" y="228212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448800" y="2743200"/>
            <a:ext cx="304800" cy="533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1000" y="5370111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carrying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67218" y="573182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base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31531" r="28705" b="34014"/>
          <a:stretch/>
        </p:blipFill>
        <p:spPr>
          <a:xfrm>
            <a:off x="2426526" y="1542240"/>
            <a:ext cx="3875101" cy="2513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sp>
        <p:nvSpPr>
          <p:cNvPr id="12" name="Freeform 11"/>
          <p:cNvSpPr/>
          <p:nvPr/>
        </p:nvSpPr>
        <p:spPr>
          <a:xfrm>
            <a:off x="2863767" y="1530885"/>
            <a:ext cx="1481478" cy="2334458"/>
          </a:xfrm>
          <a:custGeom>
            <a:avLst/>
            <a:gdLst>
              <a:gd name="connsiteX0" fmla="*/ 1192696 w 1335819"/>
              <a:gd name="connsiteY0" fmla="*/ 0 h 2043485"/>
              <a:gd name="connsiteX1" fmla="*/ 0 w 1335819"/>
              <a:gd name="connsiteY1" fmla="*/ 659958 h 2043485"/>
              <a:gd name="connsiteX2" fmla="*/ 23854 w 1335819"/>
              <a:gd name="connsiteY2" fmla="*/ 2043485 h 2043485"/>
              <a:gd name="connsiteX3" fmla="*/ 238539 w 1335819"/>
              <a:gd name="connsiteY3" fmla="*/ 1971923 h 2043485"/>
              <a:gd name="connsiteX4" fmla="*/ 270345 w 1335819"/>
              <a:gd name="connsiteY4" fmla="*/ 1995777 h 2043485"/>
              <a:gd name="connsiteX5" fmla="*/ 286247 w 1335819"/>
              <a:gd name="connsiteY5" fmla="*/ 1987826 h 2043485"/>
              <a:gd name="connsiteX6" fmla="*/ 286247 w 1335819"/>
              <a:gd name="connsiteY6" fmla="*/ 1987826 h 2043485"/>
              <a:gd name="connsiteX7" fmla="*/ 278296 w 1335819"/>
              <a:gd name="connsiteY7" fmla="*/ 1884459 h 2043485"/>
              <a:gd name="connsiteX8" fmla="*/ 381663 w 1335819"/>
              <a:gd name="connsiteY8" fmla="*/ 1868556 h 2043485"/>
              <a:gd name="connsiteX9" fmla="*/ 381663 w 1335819"/>
              <a:gd name="connsiteY9" fmla="*/ 1868556 h 2043485"/>
              <a:gd name="connsiteX10" fmla="*/ 397565 w 1335819"/>
              <a:gd name="connsiteY10" fmla="*/ 1820849 h 2043485"/>
              <a:gd name="connsiteX11" fmla="*/ 691764 w 1335819"/>
              <a:gd name="connsiteY11" fmla="*/ 1757238 h 2043485"/>
              <a:gd name="connsiteX12" fmla="*/ 691764 w 1335819"/>
              <a:gd name="connsiteY12" fmla="*/ 1630017 h 2043485"/>
              <a:gd name="connsiteX13" fmla="*/ 477078 w 1335819"/>
              <a:gd name="connsiteY13" fmla="*/ 1622066 h 2043485"/>
              <a:gd name="connsiteX14" fmla="*/ 477078 w 1335819"/>
              <a:gd name="connsiteY14" fmla="*/ 1566407 h 2043485"/>
              <a:gd name="connsiteX15" fmla="*/ 747423 w 1335819"/>
              <a:gd name="connsiteY15" fmla="*/ 1494845 h 2043485"/>
              <a:gd name="connsiteX16" fmla="*/ 763325 w 1335819"/>
              <a:gd name="connsiteY16" fmla="*/ 1470991 h 2043485"/>
              <a:gd name="connsiteX17" fmla="*/ 763325 w 1335819"/>
              <a:gd name="connsiteY17" fmla="*/ 1407381 h 2043485"/>
              <a:gd name="connsiteX18" fmla="*/ 731520 w 1335819"/>
              <a:gd name="connsiteY18" fmla="*/ 1407381 h 2043485"/>
              <a:gd name="connsiteX19" fmla="*/ 731520 w 1335819"/>
              <a:gd name="connsiteY19" fmla="*/ 1296062 h 2043485"/>
              <a:gd name="connsiteX20" fmla="*/ 779228 w 1335819"/>
              <a:gd name="connsiteY20" fmla="*/ 1264257 h 2043485"/>
              <a:gd name="connsiteX21" fmla="*/ 811033 w 1335819"/>
              <a:gd name="connsiteY21" fmla="*/ 1288111 h 2043485"/>
              <a:gd name="connsiteX22" fmla="*/ 803082 w 1335819"/>
              <a:gd name="connsiteY22" fmla="*/ 795130 h 2043485"/>
              <a:gd name="connsiteX23" fmla="*/ 1335819 w 1335819"/>
              <a:gd name="connsiteY23" fmla="*/ 349857 h 2043485"/>
              <a:gd name="connsiteX24" fmla="*/ 1264258 w 1335819"/>
              <a:gd name="connsiteY24" fmla="*/ 214685 h 2043485"/>
              <a:gd name="connsiteX25" fmla="*/ 1192696 w 1335819"/>
              <a:gd name="connsiteY25" fmla="*/ 0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5819" h="2043485">
                <a:moveTo>
                  <a:pt x="1192696" y="0"/>
                </a:moveTo>
                <a:lnTo>
                  <a:pt x="0" y="659958"/>
                </a:lnTo>
                <a:lnTo>
                  <a:pt x="23854" y="2043485"/>
                </a:lnTo>
                <a:lnTo>
                  <a:pt x="238539" y="1971923"/>
                </a:lnTo>
                <a:lnTo>
                  <a:pt x="270345" y="1995777"/>
                </a:lnTo>
                <a:lnTo>
                  <a:pt x="286247" y="1987826"/>
                </a:lnTo>
                <a:lnTo>
                  <a:pt x="286247" y="1987826"/>
                </a:lnTo>
                <a:lnTo>
                  <a:pt x="278296" y="1884459"/>
                </a:lnTo>
                <a:lnTo>
                  <a:pt x="381663" y="1868556"/>
                </a:lnTo>
                <a:lnTo>
                  <a:pt x="381663" y="1868556"/>
                </a:lnTo>
                <a:lnTo>
                  <a:pt x="397565" y="1820849"/>
                </a:lnTo>
                <a:lnTo>
                  <a:pt x="691764" y="1757238"/>
                </a:lnTo>
                <a:lnTo>
                  <a:pt x="691764" y="1630017"/>
                </a:lnTo>
                <a:lnTo>
                  <a:pt x="477078" y="1622066"/>
                </a:lnTo>
                <a:lnTo>
                  <a:pt x="477078" y="1566407"/>
                </a:lnTo>
                <a:lnTo>
                  <a:pt x="747423" y="1494845"/>
                </a:lnTo>
                <a:lnTo>
                  <a:pt x="763325" y="1470991"/>
                </a:lnTo>
                <a:lnTo>
                  <a:pt x="763325" y="1407381"/>
                </a:lnTo>
                <a:lnTo>
                  <a:pt x="731520" y="1407381"/>
                </a:lnTo>
                <a:lnTo>
                  <a:pt x="731520" y="1296062"/>
                </a:lnTo>
                <a:lnTo>
                  <a:pt x="779228" y="1264257"/>
                </a:lnTo>
                <a:lnTo>
                  <a:pt x="811033" y="1288111"/>
                </a:lnTo>
                <a:lnTo>
                  <a:pt x="803082" y="795130"/>
                </a:lnTo>
                <a:lnTo>
                  <a:pt x="1335819" y="349857"/>
                </a:lnTo>
                <a:lnTo>
                  <a:pt x="1264258" y="214685"/>
                </a:lnTo>
                <a:lnTo>
                  <a:pt x="1192696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78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59" grpId="0" animBg="1"/>
      <p:bldP spid="5" grpId="0"/>
      <p:bldP spid="20" grpId="0"/>
      <p:bldP spid="26" grpId="0"/>
      <p:bldP spid="21" grpId="0"/>
      <p:bldP spid="24" grpId="0"/>
      <p:bldP spid="2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28800" y="500190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should be around the arm when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433893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body tube to the base.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51" y="4337163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connects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1" y="499852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hand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641775" y="2282126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9448800" y="2743200"/>
            <a:ext cx="304800" cy="5334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1000" y="5370111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carrying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6" name="Picture 6" descr="01_carry_microscope_P12001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1799" r="13343" b="1"/>
          <a:stretch/>
        </p:blipFill>
        <p:spPr bwMode="auto">
          <a:xfrm>
            <a:off x="3200401" y="1524000"/>
            <a:ext cx="2287731" cy="249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96407" y="762001"/>
            <a:ext cx="128432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  Arm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9225" y="5374576"/>
            <a:ext cx="5603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(the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other should be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under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7218" y="573182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base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5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9225" y="5638801"/>
            <a:ext cx="545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(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other hand should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be holding the arm).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64820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contains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0386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weight of the microscope.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5257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One hand should be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base while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microscope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697353" y="786826"/>
            <a:ext cx="135966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  Base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52" y="4038601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supports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6725" y="4636326"/>
            <a:ext cx="156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electronics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7352" y="5626926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carrying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0375" y="4631376"/>
            <a:ext cx="166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light source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225150" y="50193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067801" y="5347648"/>
            <a:ext cx="1218129" cy="36735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66869" r="24610" b="-2594"/>
          <a:stretch/>
        </p:blipFill>
        <p:spPr>
          <a:xfrm flipH="1">
            <a:off x="2582174" y="1547750"/>
            <a:ext cx="3590026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</p:pic>
      <p:sp>
        <p:nvSpPr>
          <p:cNvPr id="4" name="Freeform 3"/>
          <p:cNvSpPr/>
          <p:nvPr/>
        </p:nvSpPr>
        <p:spPr>
          <a:xfrm flipH="1">
            <a:off x="2771489" y="2285187"/>
            <a:ext cx="3167976" cy="1298042"/>
          </a:xfrm>
          <a:custGeom>
            <a:avLst/>
            <a:gdLst>
              <a:gd name="connsiteX0" fmla="*/ 310551 w 2622430"/>
              <a:gd name="connsiteY0" fmla="*/ 0 h 992038"/>
              <a:gd name="connsiteX1" fmla="*/ 241540 w 2622430"/>
              <a:gd name="connsiteY1" fmla="*/ 51759 h 992038"/>
              <a:gd name="connsiteX2" fmla="*/ 224287 w 2622430"/>
              <a:gd name="connsiteY2" fmla="*/ 94891 h 992038"/>
              <a:gd name="connsiteX3" fmla="*/ 112144 w 2622430"/>
              <a:gd name="connsiteY3" fmla="*/ 207034 h 992038"/>
              <a:gd name="connsiteX4" fmla="*/ 8627 w 2622430"/>
              <a:gd name="connsiteY4" fmla="*/ 267419 h 992038"/>
              <a:gd name="connsiteX5" fmla="*/ 0 w 2622430"/>
              <a:gd name="connsiteY5" fmla="*/ 569343 h 992038"/>
              <a:gd name="connsiteX6" fmla="*/ 8627 w 2622430"/>
              <a:gd name="connsiteY6" fmla="*/ 603849 h 992038"/>
              <a:gd name="connsiteX7" fmla="*/ 17253 w 2622430"/>
              <a:gd name="connsiteY7" fmla="*/ 690113 h 992038"/>
              <a:gd name="connsiteX8" fmla="*/ 155276 w 2622430"/>
              <a:gd name="connsiteY8" fmla="*/ 715992 h 992038"/>
              <a:gd name="connsiteX9" fmla="*/ 198408 w 2622430"/>
              <a:gd name="connsiteY9" fmla="*/ 776377 h 992038"/>
              <a:gd name="connsiteX10" fmla="*/ 327804 w 2622430"/>
              <a:gd name="connsiteY10" fmla="*/ 776377 h 992038"/>
              <a:gd name="connsiteX11" fmla="*/ 336430 w 2622430"/>
              <a:gd name="connsiteY11" fmla="*/ 733245 h 992038"/>
              <a:gd name="connsiteX12" fmla="*/ 845389 w 2622430"/>
              <a:gd name="connsiteY12" fmla="*/ 810883 h 992038"/>
              <a:gd name="connsiteX13" fmla="*/ 845389 w 2622430"/>
              <a:gd name="connsiteY13" fmla="*/ 862642 h 992038"/>
              <a:gd name="connsiteX14" fmla="*/ 931653 w 2622430"/>
              <a:gd name="connsiteY14" fmla="*/ 879894 h 992038"/>
              <a:gd name="connsiteX15" fmla="*/ 1017917 w 2622430"/>
              <a:gd name="connsiteY15" fmla="*/ 879894 h 992038"/>
              <a:gd name="connsiteX16" fmla="*/ 1017917 w 2622430"/>
              <a:gd name="connsiteY16" fmla="*/ 879894 h 992038"/>
              <a:gd name="connsiteX17" fmla="*/ 1035170 w 2622430"/>
              <a:gd name="connsiteY17" fmla="*/ 836762 h 992038"/>
              <a:gd name="connsiteX18" fmla="*/ 1518249 w 2622430"/>
              <a:gd name="connsiteY18" fmla="*/ 914400 h 992038"/>
              <a:gd name="connsiteX19" fmla="*/ 1518249 w 2622430"/>
              <a:gd name="connsiteY19" fmla="*/ 974785 h 992038"/>
              <a:gd name="connsiteX20" fmla="*/ 1595887 w 2622430"/>
              <a:gd name="connsiteY20" fmla="*/ 992038 h 992038"/>
              <a:gd name="connsiteX21" fmla="*/ 1595887 w 2622430"/>
              <a:gd name="connsiteY21" fmla="*/ 992038 h 992038"/>
              <a:gd name="connsiteX22" fmla="*/ 1664898 w 2622430"/>
              <a:gd name="connsiteY22" fmla="*/ 974785 h 992038"/>
              <a:gd name="connsiteX23" fmla="*/ 1664898 w 2622430"/>
              <a:gd name="connsiteY23" fmla="*/ 940279 h 992038"/>
              <a:gd name="connsiteX24" fmla="*/ 2070340 w 2622430"/>
              <a:gd name="connsiteY24" fmla="*/ 854015 h 992038"/>
              <a:gd name="connsiteX25" fmla="*/ 2078966 w 2622430"/>
              <a:gd name="connsiteY25" fmla="*/ 862642 h 992038"/>
              <a:gd name="connsiteX26" fmla="*/ 2432649 w 2622430"/>
              <a:gd name="connsiteY26" fmla="*/ 733245 h 992038"/>
              <a:gd name="connsiteX27" fmla="*/ 2432649 w 2622430"/>
              <a:gd name="connsiteY27" fmla="*/ 698740 h 992038"/>
              <a:gd name="connsiteX28" fmla="*/ 2613804 w 2622430"/>
              <a:gd name="connsiteY28" fmla="*/ 621102 h 992038"/>
              <a:gd name="connsiteX29" fmla="*/ 2613804 w 2622430"/>
              <a:gd name="connsiteY29" fmla="*/ 508959 h 992038"/>
              <a:gd name="connsiteX30" fmla="*/ 2613804 w 2622430"/>
              <a:gd name="connsiteY30" fmla="*/ 508959 h 992038"/>
              <a:gd name="connsiteX31" fmla="*/ 2622430 w 2622430"/>
              <a:gd name="connsiteY31" fmla="*/ 198408 h 992038"/>
              <a:gd name="connsiteX32" fmla="*/ 1880559 w 2622430"/>
              <a:gd name="connsiteY32" fmla="*/ 94891 h 992038"/>
              <a:gd name="connsiteX33" fmla="*/ 1906438 w 2622430"/>
              <a:gd name="connsiteY33" fmla="*/ 146649 h 992038"/>
              <a:gd name="connsiteX34" fmla="*/ 1863306 w 2622430"/>
              <a:gd name="connsiteY34" fmla="*/ 181155 h 992038"/>
              <a:gd name="connsiteX35" fmla="*/ 1777042 w 2622430"/>
              <a:gd name="connsiteY35" fmla="*/ 198408 h 992038"/>
              <a:gd name="connsiteX36" fmla="*/ 1647645 w 2622430"/>
              <a:gd name="connsiteY36" fmla="*/ 215660 h 992038"/>
              <a:gd name="connsiteX37" fmla="*/ 1535502 w 2622430"/>
              <a:gd name="connsiteY37" fmla="*/ 224287 h 992038"/>
              <a:gd name="connsiteX38" fmla="*/ 1397479 w 2622430"/>
              <a:gd name="connsiteY38" fmla="*/ 198408 h 992038"/>
              <a:gd name="connsiteX39" fmla="*/ 1328468 w 2622430"/>
              <a:gd name="connsiteY39" fmla="*/ 181155 h 992038"/>
              <a:gd name="connsiteX40" fmla="*/ 1311215 w 2622430"/>
              <a:gd name="connsiteY40" fmla="*/ 146649 h 992038"/>
              <a:gd name="connsiteX41" fmla="*/ 1293962 w 2622430"/>
              <a:gd name="connsiteY41" fmla="*/ 120770 h 992038"/>
              <a:gd name="connsiteX42" fmla="*/ 1293962 w 2622430"/>
              <a:gd name="connsiteY42" fmla="*/ 120770 h 992038"/>
              <a:gd name="connsiteX43" fmla="*/ 1319842 w 2622430"/>
              <a:gd name="connsiteY43" fmla="*/ 43132 h 992038"/>
              <a:gd name="connsiteX44" fmla="*/ 1181819 w 2622430"/>
              <a:gd name="connsiteY44" fmla="*/ 94891 h 992038"/>
              <a:gd name="connsiteX45" fmla="*/ 1026544 w 2622430"/>
              <a:gd name="connsiteY45" fmla="*/ 112143 h 992038"/>
              <a:gd name="connsiteX46" fmla="*/ 836762 w 2622430"/>
              <a:gd name="connsiteY46" fmla="*/ 86264 h 992038"/>
              <a:gd name="connsiteX47" fmla="*/ 310551 w 2622430"/>
              <a:gd name="connsiteY47" fmla="*/ 0 h 9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22430" h="992038">
                <a:moveTo>
                  <a:pt x="310551" y="0"/>
                </a:moveTo>
                <a:lnTo>
                  <a:pt x="241540" y="51759"/>
                </a:lnTo>
                <a:lnTo>
                  <a:pt x="224287" y="94891"/>
                </a:lnTo>
                <a:lnTo>
                  <a:pt x="112144" y="207034"/>
                </a:lnTo>
                <a:lnTo>
                  <a:pt x="8627" y="267419"/>
                </a:lnTo>
                <a:lnTo>
                  <a:pt x="0" y="569343"/>
                </a:lnTo>
                <a:lnTo>
                  <a:pt x="8627" y="603849"/>
                </a:lnTo>
                <a:lnTo>
                  <a:pt x="17253" y="690113"/>
                </a:lnTo>
                <a:lnTo>
                  <a:pt x="155276" y="715992"/>
                </a:lnTo>
                <a:lnTo>
                  <a:pt x="198408" y="776377"/>
                </a:lnTo>
                <a:lnTo>
                  <a:pt x="327804" y="776377"/>
                </a:lnTo>
                <a:lnTo>
                  <a:pt x="336430" y="733245"/>
                </a:lnTo>
                <a:lnTo>
                  <a:pt x="845389" y="810883"/>
                </a:lnTo>
                <a:lnTo>
                  <a:pt x="845389" y="862642"/>
                </a:lnTo>
                <a:lnTo>
                  <a:pt x="931653" y="879894"/>
                </a:lnTo>
                <a:lnTo>
                  <a:pt x="1017917" y="879894"/>
                </a:lnTo>
                <a:lnTo>
                  <a:pt x="1017917" y="879894"/>
                </a:lnTo>
                <a:lnTo>
                  <a:pt x="1035170" y="836762"/>
                </a:lnTo>
                <a:lnTo>
                  <a:pt x="1518249" y="914400"/>
                </a:lnTo>
                <a:lnTo>
                  <a:pt x="1518249" y="974785"/>
                </a:lnTo>
                <a:lnTo>
                  <a:pt x="1595887" y="992038"/>
                </a:lnTo>
                <a:lnTo>
                  <a:pt x="1595887" y="992038"/>
                </a:lnTo>
                <a:lnTo>
                  <a:pt x="1664898" y="974785"/>
                </a:lnTo>
                <a:lnTo>
                  <a:pt x="1664898" y="940279"/>
                </a:lnTo>
                <a:lnTo>
                  <a:pt x="2070340" y="854015"/>
                </a:lnTo>
                <a:lnTo>
                  <a:pt x="2078966" y="862642"/>
                </a:lnTo>
                <a:lnTo>
                  <a:pt x="2432649" y="733245"/>
                </a:lnTo>
                <a:lnTo>
                  <a:pt x="2432649" y="698740"/>
                </a:lnTo>
                <a:lnTo>
                  <a:pt x="2613804" y="621102"/>
                </a:lnTo>
                <a:lnTo>
                  <a:pt x="2613804" y="508959"/>
                </a:lnTo>
                <a:lnTo>
                  <a:pt x="2613804" y="508959"/>
                </a:lnTo>
                <a:lnTo>
                  <a:pt x="2622430" y="198408"/>
                </a:lnTo>
                <a:lnTo>
                  <a:pt x="1880559" y="94891"/>
                </a:lnTo>
                <a:lnTo>
                  <a:pt x="1906438" y="146649"/>
                </a:lnTo>
                <a:lnTo>
                  <a:pt x="1863306" y="181155"/>
                </a:lnTo>
                <a:lnTo>
                  <a:pt x="1777042" y="198408"/>
                </a:lnTo>
                <a:lnTo>
                  <a:pt x="1647645" y="215660"/>
                </a:lnTo>
                <a:lnTo>
                  <a:pt x="1535502" y="224287"/>
                </a:lnTo>
                <a:lnTo>
                  <a:pt x="1397479" y="198408"/>
                </a:lnTo>
                <a:lnTo>
                  <a:pt x="1328468" y="181155"/>
                </a:lnTo>
                <a:lnTo>
                  <a:pt x="1311215" y="146649"/>
                </a:lnTo>
                <a:lnTo>
                  <a:pt x="1293962" y="120770"/>
                </a:lnTo>
                <a:lnTo>
                  <a:pt x="1293962" y="120770"/>
                </a:lnTo>
                <a:lnTo>
                  <a:pt x="1319842" y="43132"/>
                </a:lnTo>
                <a:lnTo>
                  <a:pt x="1181819" y="94891"/>
                </a:lnTo>
                <a:lnTo>
                  <a:pt x="1026544" y="112143"/>
                </a:lnTo>
                <a:lnTo>
                  <a:pt x="836762" y="86264"/>
                </a:lnTo>
                <a:lnTo>
                  <a:pt x="310551" y="0"/>
                </a:ln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9926" y="525087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under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74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5" grpId="0"/>
      <p:bldP spid="23" grpId="0"/>
      <p:bldP spid="59" grpId="0" animBg="1"/>
      <p:bldP spid="20" grpId="0"/>
      <p:bldP spid="26" grpId="0"/>
      <p:bldP spid="24" grpId="0"/>
      <p:bldP spid="27" grpId="0"/>
      <p:bldP spid="16" grpId="0"/>
      <p:bldP spid="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28800" y="464820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contains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0386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weight of the microscope.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3697353" y="786826"/>
            <a:ext cx="1359668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  Base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1852" y="4038601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supports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6725" y="4636326"/>
            <a:ext cx="156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electronics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0375" y="4631376"/>
            <a:ext cx="166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light source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225150" y="50193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067801" y="5347648"/>
            <a:ext cx="1218129" cy="36735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01_carry_microscope_P12001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1799" r="13343" b="1"/>
          <a:stretch/>
        </p:blipFill>
        <p:spPr bwMode="auto">
          <a:xfrm>
            <a:off x="3340926" y="1543794"/>
            <a:ext cx="2121725" cy="231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169225" y="5638801"/>
            <a:ext cx="545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      (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other hand should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be holding the arm).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257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One hand should be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base while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microscope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7352" y="5626926"/>
            <a:ext cx="12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carrying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926" y="525087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under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10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55208" y="4751697"/>
            <a:ext cx="531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and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through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in the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stage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6016" y="5121029"/>
            <a:ext cx="42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onto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on the slide.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07676" y="762001"/>
            <a:ext cx="4597925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Light Source / Illuminator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0003" y="1530685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9453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sends light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through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_____________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3937" y="474824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hole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44704" y="5115594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specimen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9089" y="4748242"/>
            <a:ext cx="210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condenser lens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7776" y="4375202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upwards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5" t="66272" r="43539" b="17569"/>
          <a:stretch/>
        </p:blipFill>
        <p:spPr>
          <a:xfrm>
            <a:off x="3186354" y="1528550"/>
            <a:ext cx="2463821" cy="2384947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557448" y="4683457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938448" y="5001904"/>
            <a:ext cx="6096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flipV="1">
            <a:off x="8481950" y="4257301"/>
            <a:ext cx="228600" cy="850075"/>
          </a:xfrm>
          <a:prstGeom prst="downArrow">
            <a:avLst/>
          </a:prstGeom>
          <a:solidFill>
            <a:srgbClr val="FFFF66"/>
          </a:solidFill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39680" y="2169228"/>
            <a:ext cx="1699516" cy="1464091"/>
          </a:xfrm>
          <a:custGeom>
            <a:avLst/>
            <a:gdLst>
              <a:gd name="connsiteX0" fmla="*/ 278946 w 1699516"/>
              <a:gd name="connsiteY0" fmla="*/ 108147 h 1464091"/>
              <a:gd name="connsiteX1" fmla="*/ 606750 w 1699516"/>
              <a:gd name="connsiteY1" fmla="*/ 21882 h 1464091"/>
              <a:gd name="connsiteX2" fmla="*/ 977686 w 1699516"/>
              <a:gd name="connsiteY2" fmla="*/ 4630 h 1464091"/>
              <a:gd name="connsiteX3" fmla="*/ 1374501 w 1699516"/>
              <a:gd name="connsiteY3" fmla="*/ 90894 h 1464091"/>
              <a:gd name="connsiteX4" fmla="*/ 1503897 w 1699516"/>
              <a:gd name="connsiteY4" fmla="*/ 211664 h 1464091"/>
              <a:gd name="connsiteX5" fmla="*/ 1547029 w 1699516"/>
              <a:gd name="connsiteY5" fmla="*/ 306554 h 1464091"/>
              <a:gd name="connsiteX6" fmla="*/ 1633294 w 1699516"/>
              <a:gd name="connsiteY6" fmla="*/ 349686 h 1464091"/>
              <a:gd name="connsiteX7" fmla="*/ 1650546 w 1699516"/>
              <a:gd name="connsiteY7" fmla="*/ 410071 h 1464091"/>
              <a:gd name="connsiteX8" fmla="*/ 1685052 w 1699516"/>
              <a:gd name="connsiteY8" fmla="*/ 781007 h 1464091"/>
              <a:gd name="connsiteX9" fmla="*/ 1693678 w 1699516"/>
              <a:gd name="connsiteY9" fmla="*/ 1212328 h 1464091"/>
              <a:gd name="connsiteX10" fmla="*/ 1598788 w 1699516"/>
              <a:gd name="connsiteY10" fmla="*/ 1315845 h 1464091"/>
              <a:gd name="connsiteX11" fmla="*/ 1409007 w 1699516"/>
              <a:gd name="connsiteY11" fmla="*/ 1393482 h 1464091"/>
              <a:gd name="connsiteX12" fmla="*/ 1107082 w 1699516"/>
              <a:gd name="connsiteY12" fmla="*/ 1453867 h 1464091"/>
              <a:gd name="connsiteX13" fmla="*/ 753399 w 1699516"/>
              <a:gd name="connsiteY13" fmla="*/ 1462494 h 1464091"/>
              <a:gd name="connsiteX14" fmla="*/ 503233 w 1699516"/>
              <a:gd name="connsiteY14" fmla="*/ 1436615 h 1464091"/>
              <a:gd name="connsiteX15" fmla="*/ 192682 w 1699516"/>
              <a:gd name="connsiteY15" fmla="*/ 1358977 h 1464091"/>
              <a:gd name="connsiteX16" fmla="*/ 28780 w 1699516"/>
              <a:gd name="connsiteY16" fmla="*/ 1246833 h 1464091"/>
              <a:gd name="connsiteX17" fmla="*/ 11528 w 1699516"/>
              <a:gd name="connsiteY17" fmla="*/ 1177822 h 1464091"/>
              <a:gd name="connsiteX18" fmla="*/ 2901 w 1699516"/>
              <a:gd name="connsiteY18" fmla="*/ 1074305 h 1464091"/>
              <a:gd name="connsiteX19" fmla="*/ 63286 w 1699516"/>
              <a:gd name="connsiteY19" fmla="*/ 504962 h 1464091"/>
              <a:gd name="connsiteX20" fmla="*/ 63286 w 1699516"/>
              <a:gd name="connsiteY20" fmla="*/ 375565 h 1464091"/>
              <a:gd name="connsiteX21" fmla="*/ 175429 w 1699516"/>
              <a:gd name="connsiteY21" fmla="*/ 297928 h 1464091"/>
              <a:gd name="connsiteX22" fmla="*/ 218562 w 1699516"/>
              <a:gd name="connsiteY22" fmla="*/ 220290 h 1464091"/>
              <a:gd name="connsiteX23" fmla="*/ 278946 w 1699516"/>
              <a:gd name="connsiteY23" fmla="*/ 108147 h 14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9516" h="1464091">
                <a:moveTo>
                  <a:pt x="278946" y="108147"/>
                </a:moveTo>
                <a:cubicBezTo>
                  <a:pt x="343644" y="75079"/>
                  <a:pt x="490293" y="39135"/>
                  <a:pt x="606750" y="21882"/>
                </a:cubicBezTo>
                <a:cubicBezTo>
                  <a:pt x="723207" y="4629"/>
                  <a:pt x="849728" y="-6872"/>
                  <a:pt x="977686" y="4630"/>
                </a:cubicBezTo>
                <a:cubicBezTo>
                  <a:pt x="1105644" y="16132"/>
                  <a:pt x="1286799" y="56388"/>
                  <a:pt x="1374501" y="90894"/>
                </a:cubicBezTo>
                <a:cubicBezTo>
                  <a:pt x="1462203" y="125400"/>
                  <a:pt x="1475142" y="175721"/>
                  <a:pt x="1503897" y="211664"/>
                </a:cubicBezTo>
                <a:cubicBezTo>
                  <a:pt x="1532652" y="247607"/>
                  <a:pt x="1525463" y="283550"/>
                  <a:pt x="1547029" y="306554"/>
                </a:cubicBezTo>
                <a:cubicBezTo>
                  <a:pt x="1568595" y="329558"/>
                  <a:pt x="1616041" y="332433"/>
                  <a:pt x="1633294" y="349686"/>
                </a:cubicBezTo>
                <a:cubicBezTo>
                  <a:pt x="1650547" y="366939"/>
                  <a:pt x="1641920" y="338184"/>
                  <a:pt x="1650546" y="410071"/>
                </a:cubicBezTo>
                <a:cubicBezTo>
                  <a:pt x="1659172" y="481958"/>
                  <a:pt x="1677863" y="647298"/>
                  <a:pt x="1685052" y="781007"/>
                </a:cubicBezTo>
                <a:cubicBezTo>
                  <a:pt x="1692241" y="914717"/>
                  <a:pt x="1708055" y="1123188"/>
                  <a:pt x="1693678" y="1212328"/>
                </a:cubicBezTo>
                <a:cubicBezTo>
                  <a:pt x="1679301" y="1301468"/>
                  <a:pt x="1646233" y="1285653"/>
                  <a:pt x="1598788" y="1315845"/>
                </a:cubicBezTo>
                <a:cubicBezTo>
                  <a:pt x="1551343" y="1346037"/>
                  <a:pt x="1490958" y="1370478"/>
                  <a:pt x="1409007" y="1393482"/>
                </a:cubicBezTo>
                <a:cubicBezTo>
                  <a:pt x="1327056" y="1416486"/>
                  <a:pt x="1216350" y="1442365"/>
                  <a:pt x="1107082" y="1453867"/>
                </a:cubicBezTo>
                <a:cubicBezTo>
                  <a:pt x="997814" y="1465369"/>
                  <a:pt x="854040" y="1465369"/>
                  <a:pt x="753399" y="1462494"/>
                </a:cubicBezTo>
                <a:cubicBezTo>
                  <a:pt x="652758" y="1459619"/>
                  <a:pt x="596686" y="1453868"/>
                  <a:pt x="503233" y="1436615"/>
                </a:cubicBezTo>
                <a:cubicBezTo>
                  <a:pt x="409780" y="1419362"/>
                  <a:pt x="271757" y="1390607"/>
                  <a:pt x="192682" y="1358977"/>
                </a:cubicBezTo>
                <a:cubicBezTo>
                  <a:pt x="113607" y="1327347"/>
                  <a:pt x="58972" y="1277026"/>
                  <a:pt x="28780" y="1246833"/>
                </a:cubicBezTo>
                <a:cubicBezTo>
                  <a:pt x="-1412" y="1216641"/>
                  <a:pt x="15841" y="1206577"/>
                  <a:pt x="11528" y="1177822"/>
                </a:cubicBezTo>
                <a:cubicBezTo>
                  <a:pt x="7215" y="1149067"/>
                  <a:pt x="-5725" y="1186448"/>
                  <a:pt x="2901" y="1074305"/>
                </a:cubicBezTo>
                <a:cubicBezTo>
                  <a:pt x="11527" y="962162"/>
                  <a:pt x="53222" y="621419"/>
                  <a:pt x="63286" y="504962"/>
                </a:cubicBezTo>
                <a:cubicBezTo>
                  <a:pt x="73350" y="388505"/>
                  <a:pt x="44595" y="410071"/>
                  <a:pt x="63286" y="375565"/>
                </a:cubicBezTo>
                <a:cubicBezTo>
                  <a:pt x="81976" y="341059"/>
                  <a:pt x="149550" y="323807"/>
                  <a:pt x="175429" y="297928"/>
                </a:cubicBezTo>
                <a:cubicBezTo>
                  <a:pt x="201308" y="272049"/>
                  <a:pt x="198434" y="251920"/>
                  <a:pt x="218562" y="220290"/>
                </a:cubicBezTo>
                <a:cubicBezTo>
                  <a:pt x="238690" y="188660"/>
                  <a:pt x="214248" y="141215"/>
                  <a:pt x="278946" y="108147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495800" y="2778456"/>
            <a:ext cx="3200400" cy="2019868"/>
          </a:xfrm>
          <a:custGeom>
            <a:avLst/>
            <a:gdLst>
              <a:gd name="connsiteX0" fmla="*/ 0 w 2825087"/>
              <a:gd name="connsiteY0" fmla="*/ 0 h 2019868"/>
              <a:gd name="connsiteX1" fmla="*/ 1173708 w 2825087"/>
              <a:gd name="connsiteY1" fmla="*/ 0 h 2019868"/>
              <a:gd name="connsiteX2" fmla="*/ 2825087 w 2825087"/>
              <a:gd name="connsiteY2" fmla="*/ 2019868 h 20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087" h="2019868">
                <a:moveTo>
                  <a:pt x="0" y="0"/>
                </a:moveTo>
                <a:lnTo>
                  <a:pt x="1173708" y="0"/>
                </a:lnTo>
                <a:lnTo>
                  <a:pt x="2825087" y="2019868"/>
                </a:lnTo>
              </a:path>
            </a:pathLst>
          </a:cu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4179125" y="1864425"/>
            <a:ext cx="416256" cy="595952"/>
          </a:xfrm>
          <a:prstGeom prst="downArrow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64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9" grpId="0" animBg="1"/>
      <p:bldP spid="4" grpId="0" animBg="1"/>
      <p:bldP spid="5" grpId="0"/>
      <p:bldP spid="29" grpId="0"/>
      <p:bldP spid="30" grpId="0"/>
      <p:bldP spid="31" grpId="0"/>
      <p:bldP spid="34" grpId="0"/>
      <p:bldP spid="22" grpId="0"/>
      <p:bldP spid="20" grpId="0" animBg="1"/>
      <p:bldP spid="6" grpId="0" animBg="1"/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66" r="50151" b="6149"/>
          <a:stretch/>
        </p:blipFill>
        <p:spPr>
          <a:xfrm>
            <a:off x="3303896" y="1524001"/>
            <a:ext cx="2209800" cy="243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155208" y="4751697"/>
            <a:ext cx="531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                             and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through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in the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stage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6016" y="5121029"/>
            <a:ext cx="42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onto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on the slide.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2107676" y="762001"/>
            <a:ext cx="4597925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Light Source / Illuminator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39453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It sends light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through 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_____________</a:t>
            </a:r>
            <a:endParaRPr lang="en-CA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569804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Older microscopes used to use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to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ambient light upwards.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3937" y="4748242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hole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44704" y="5115594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specimen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9089" y="4748242"/>
            <a:ext cx="2103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condenser lens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625" y="5559146"/>
            <a:ext cx="111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mirrors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7776" y="4375202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upwards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557448" y="4683457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938448" y="5001904"/>
            <a:ext cx="609600" cy="7620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1" y="2895601"/>
            <a:ext cx="99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mirror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8481950" y="4257301"/>
            <a:ext cx="228600" cy="850075"/>
          </a:xfrm>
          <a:prstGeom prst="downArrow">
            <a:avLst/>
          </a:prstGeom>
          <a:solidFill>
            <a:srgbClr val="FFFF66"/>
          </a:solidFill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276601" y="1752601"/>
            <a:ext cx="1049977" cy="943099"/>
          </a:xfrm>
          <a:custGeom>
            <a:avLst/>
            <a:gdLst>
              <a:gd name="connsiteX0" fmla="*/ 0 w 997528"/>
              <a:gd name="connsiteY0" fmla="*/ 0 h 914400"/>
              <a:gd name="connsiteX1" fmla="*/ 641268 w 997528"/>
              <a:gd name="connsiteY1" fmla="*/ 914400 h 914400"/>
              <a:gd name="connsiteX2" fmla="*/ 997528 w 997528"/>
              <a:gd name="connsiteY2" fmla="*/ 28500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8" h="914400">
                <a:moveTo>
                  <a:pt x="0" y="0"/>
                </a:moveTo>
                <a:lnTo>
                  <a:pt x="641268" y="914400"/>
                </a:lnTo>
                <a:lnTo>
                  <a:pt x="997528" y="285007"/>
                </a:lnTo>
              </a:path>
            </a:pathLst>
          </a:custGeom>
          <a:noFill/>
          <a:ln w="76200">
            <a:solidFill>
              <a:srgbClr val="FFFF00"/>
            </a:solidFill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7925" y="5943601"/>
            <a:ext cx="100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reflect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7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7" grpId="0"/>
      <p:bldP spid="2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6196"/>
            <a:ext cx="449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1835351" y="762001"/>
            <a:ext cx="541488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buSzPct val="120000"/>
              <a:defRPr sz="3200">
                <a:solidFill>
                  <a:srgbClr val="0000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>
                <a:latin typeface="Calibri" pitchFamily="34" charset="0"/>
              </a:rPr>
              <a:t>Revolving/Rotating Nose Piece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9945" y="1517037"/>
            <a:ext cx="2460567" cy="238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762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491336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_____________ 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are attached to 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504781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120000"/>
              <a:buFont typeface="Arial" pitchFamily="34" charset="0"/>
              <a:buChar char="•"/>
            </a:pP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the nose piece allows you to </a:t>
            </a:r>
            <a:r>
              <a:rPr lang="en-CA" sz="2400" dirty="0">
                <a:solidFill>
                  <a:srgbClr val="000000"/>
                </a:solidFill>
                <a:latin typeface="Calibri" pitchFamily="34" charset="0"/>
              </a:rPr>
              <a:t>_____</a:t>
            </a:r>
            <a:r>
              <a:rPr lang="en-CA" sz="2400" b="1" dirty="0">
                <a:solidFill>
                  <a:srgbClr val="000000"/>
                </a:solidFill>
                <a:latin typeface="Calibri" pitchFamily="34" charset="0"/>
              </a:rPr>
              <a:t> between the different lenses.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35935" r="41881" b="42992"/>
          <a:stretch/>
        </p:blipFill>
        <p:spPr>
          <a:xfrm>
            <a:off x="3323187" y="1495429"/>
            <a:ext cx="2447325" cy="241110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7665" y="4469728"/>
            <a:ext cx="222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o</a:t>
            </a: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bjective lenses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486900" y="2362201"/>
            <a:ext cx="419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 w="11430"/>
                <a:solidFill>
                  <a:srgbClr val="00FF00"/>
                </a:solidFill>
                <a:effectLst>
                  <a:outerShdw blurRad="50800" dist="50800" dir="2700000" algn="tl">
                    <a:srgbClr val="000000"/>
                  </a:outerShdw>
                </a:effectLst>
                <a:cs typeface="Calibri" pitchFamily="34" charset="0"/>
              </a:rPr>
              <a:t>F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411605" y="2724691"/>
            <a:ext cx="1154875" cy="750126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55208" y="5029201"/>
            <a:ext cx="126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Rotating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77090" y="1745129"/>
            <a:ext cx="1844548" cy="788358"/>
          </a:xfrm>
          <a:custGeom>
            <a:avLst/>
            <a:gdLst>
              <a:gd name="connsiteX0" fmla="*/ 9796 w 1844548"/>
              <a:gd name="connsiteY0" fmla="*/ 244605 h 788358"/>
              <a:gd name="connsiteX1" fmla="*/ 156100 w 1844548"/>
              <a:gd name="connsiteY1" fmla="*/ 25149 h 788358"/>
              <a:gd name="connsiteX2" fmla="*/ 295089 w 1844548"/>
              <a:gd name="connsiteY2" fmla="*/ 3204 h 788358"/>
              <a:gd name="connsiteX3" fmla="*/ 558436 w 1844548"/>
              <a:gd name="connsiteY3" fmla="*/ 10519 h 788358"/>
              <a:gd name="connsiteX4" fmla="*/ 1070500 w 1844548"/>
              <a:gd name="connsiteY4" fmla="*/ 90986 h 788358"/>
              <a:gd name="connsiteX5" fmla="*/ 1567934 w 1844548"/>
              <a:gd name="connsiteY5" fmla="*/ 229975 h 788358"/>
              <a:gd name="connsiteX6" fmla="*/ 1750814 w 1844548"/>
              <a:gd name="connsiteY6" fmla="*/ 332388 h 788358"/>
              <a:gd name="connsiteX7" fmla="*/ 1787390 w 1844548"/>
              <a:gd name="connsiteY7" fmla="*/ 398225 h 788358"/>
              <a:gd name="connsiteX8" fmla="*/ 1838596 w 1844548"/>
              <a:gd name="connsiteY8" fmla="*/ 595735 h 788358"/>
              <a:gd name="connsiteX9" fmla="*/ 1838596 w 1844548"/>
              <a:gd name="connsiteY9" fmla="*/ 639626 h 788358"/>
              <a:gd name="connsiteX10" fmla="*/ 1794705 w 1844548"/>
              <a:gd name="connsiteY10" fmla="*/ 646941 h 788358"/>
              <a:gd name="connsiteX11" fmla="*/ 1721553 w 1844548"/>
              <a:gd name="connsiteY11" fmla="*/ 690833 h 788358"/>
              <a:gd name="connsiteX12" fmla="*/ 1692292 w 1844548"/>
              <a:gd name="connsiteY12" fmla="*/ 610365 h 788358"/>
              <a:gd name="connsiteX13" fmla="*/ 1509412 w 1844548"/>
              <a:gd name="connsiteY13" fmla="*/ 573789 h 788358"/>
              <a:gd name="connsiteX14" fmla="*/ 1341163 w 1844548"/>
              <a:gd name="connsiteY14" fmla="*/ 588420 h 788358"/>
              <a:gd name="connsiteX15" fmla="*/ 1216804 w 1844548"/>
              <a:gd name="connsiteY15" fmla="*/ 632311 h 788358"/>
              <a:gd name="connsiteX16" fmla="*/ 1092446 w 1844548"/>
              <a:gd name="connsiteY16" fmla="*/ 683517 h 788358"/>
              <a:gd name="connsiteX17" fmla="*/ 1063185 w 1844548"/>
              <a:gd name="connsiteY17" fmla="*/ 720093 h 788358"/>
              <a:gd name="connsiteX18" fmla="*/ 1041240 w 1844548"/>
              <a:gd name="connsiteY18" fmla="*/ 785930 h 788358"/>
              <a:gd name="connsiteX19" fmla="*/ 1011979 w 1844548"/>
              <a:gd name="connsiteY19" fmla="*/ 763985 h 788358"/>
              <a:gd name="connsiteX20" fmla="*/ 1004664 w 1844548"/>
              <a:gd name="connsiteY20" fmla="*/ 668887 h 788358"/>
              <a:gd name="connsiteX21" fmla="*/ 946142 w 1844548"/>
              <a:gd name="connsiteY21" fmla="*/ 529898 h 788358"/>
              <a:gd name="connsiteX22" fmla="*/ 821784 w 1844548"/>
              <a:gd name="connsiteY22" fmla="*/ 405540 h 788358"/>
              <a:gd name="connsiteX23" fmla="*/ 653534 w 1844548"/>
              <a:gd name="connsiteY23" fmla="*/ 332388 h 788358"/>
              <a:gd name="connsiteX24" fmla="*/ 507230 w 1844548"/>
              <a:gd name="connsiteY24" fmla="*/ 310442 h 788358"/>
              <a:gd name="connsiteX25" fmla="*/ 412132 w 1844548"/>
              <a:gd name="connsiteY25" fmla="*/ 325073 h 788358"/>
              <a:gd name="connsiteX26" fmla="*/ 338980 w 1844548"/>
              <a:gd name="connsiteY26" fmla="*/ 347018 h 788358"/>
              <a:gd name="connsiteX27" fmla="*/ 324350 w 1844548"/>
              <a:gd name="connsiteY27" fmla="*/ 412855 h 788358"/>
              <a:gd name="connsiteX28" fmla="*/ 324350 w 1844548"/>
              <a:gd name="connsiteY28" fmla="*/ 442116 h 788358"/>
              <a:gd name="connsiteX29" fmla="*/ 273144 w 1844548"/>
              <a:gd name="connsiteY29" fmla="*/ 500637 h 788358"/>
              <a:gd name="connsiteX30" fmla="*/ 243883 w 1844548"/>
              <a:gd name="connsiteY30" fmla="*/ 478692 h 788358"/>
              <a:gd name="connsiteX31" fmla="*/ 178046 w 1844548"/>
              <a:gd name="connsiteY31" fmla="*/ 456746 h 788358"/>
              <a:gd name="connsiteX32" fmla="*/ 112209 w 1844548"/>
              <a:gd name="connsiteY32" fmla="*/ 398225 h 788358"/>
              <a:gd name="connsiteX33" fmla="*/ 53688 w 1844548"/>
              <a:gd name="connsiteY33" fmla="*/ 332388 h 788358"/>
              <a:gd name="connsiteX34" fmla="*/ 17112 w 1844548"/>
              <a:gd name="connsiteY34" fmla="*/ 295812 h 788358"/>
              <a:gd name="connsiteX35" fmla="*/ 9796 w 1844548"/>
              <a:gd name="connsiteY35" fmla="*/ 244605 h 7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44548" h="788358">
                <a:moveTo>
                  <a:pt x="9796" y="244605"/>
                </a:moveTo>
                <a:cubicBezTo>
                  <a:pt x="32961" y="199494"/>
                  <a:pt x="108551" y="65383"/>
                  <a:pt x="156100" y="25149"/>
                </a:cubicBezTo>
                <a:cubicBezTo>
                  <a:pt x="203649" y="-15085"/>
                  <a:pt x="228033" y="5642"/>
                  <a:pt x="295089" y="3204"/>
                </a:cubicBezTo>
                <a:cubicBezTo>
                  <a:pt x="362145" y="766"/>
                  <a:pt x="429201" y="-4111"/>
                  <a:pt x="558436" y="10519"/>
                </a:cubicBezTo>
                <a:cubicBezTo>
                  <a:pt x="687671" y="25149"/>
                  <a:pt x="902250" y="54410"/>
                  <a:pt x="1070500" y="90986"/>
                </a:cubicBezTo>
                <a:cubicBezTo>
                  <a:pt x="1238750" y="127562"/>
                  <a:pt x="1454548" y="189741"/>
                  <a:pt x="1567934" y="229975"/>
                </a:cubicBezTo>
                <a:cubicBezTo>
                  <a:pt x="1681320" y="270209"/>
                  <a:pt x="1714238" y="304346"/>
                  <a:pt x="1750814" y="332388"/>
                </a:cubicBezTo>
                <a:cubicBezTo>
                  <a:pt x="1787390" y="360430"/>
                  <a:pt x="1772760" y="354334"/>
                  <a:pt x="1787390" y="398225"/>
                </a:cubicBezTo>
                <a:cubicBezTo>
                  <a:pt x="1802020" y="442116"/>
                  <a:pt x="1830062" y="555502"/>
                  <a:pt x="1838596" y="595735"/>
                </a:cubicBezTo>
                <a:cubicBezTo>
                  <a:pt x="1847130" y="635968"/>
                  <a:pt x="1845911" y="631092"/>
                  <a:pt x="1838596" y="639626"/>
                </a:cubicBezTo>
                <a:cubicBezTo>
                  <a:pt x="1831281" y="648160"/>
                  <a:pt x="1814212" y="638407"/>
                  <a:pt x="1794705" y="646941"/>
                </a:cubicBezTo>
                <a:cubicBezTo>
                  <a:pt x="1775198" y="655475"/>
                  <a:pt x="1738622" y="696929"/>
                  <a:pt x="1721553" y="690833"/>
                </a:cubicBezTo>
                <a:cubicBezTo>
                  <a:pt x="1704484" y="684737"/>
                  <a:pt x="1727649" y="629872"/>
                  <a:pt x="1692292" y="610365"/>
                </a:cubicBezTo>
                <a:cubicBezTo>
                  <a:pt x="1656935" y="590858"/>
                  <a:pt x="1567933" y="577446"/>
                  <a:pt x="1509412" y="573789"/>
                </a:cubicBezTo>
                <a:cubicBezTo>
                  <a:pt x="1450891" y="570132"/>
                  <a:pt x="1389931" y="578666"/>
                  <a:pt x="1341163" y="588420"/>
                </a:cubicBezTo>
                <a:cubicBezTo>
                  <a:pt x="1292395" y="598174"/>
                  <a:pt x="1258257" y="616461"/>
                  <a:pt x="1216804" y="632311"/>
                </a:cubicBezTo>
                <a:cubicBezTo>
                  <a:pt x="1175351" y="648161"/>
                  <a:pt x="1118049" y="668887"/>
                  <a:pt x="1092446" y="683517"/>
                </a:cubicBezTo>
                <a:cubicBezTo>
                  <a:pt x="1066843" y="698147"/>
                  <a:pt x="1071719" y="703024"/>
                  <a:pt x="1063185" y="720093"/>
                </a:cubicBezTo>
                <a:cubicBezTo>
                  <a:pt x="1054651" y="737162"/>
                  <a:pt x="1049774" y="778615"/>
                  <a:pt x="1041240" y="785930"/>
                </a:cubicBezTo>
                <a:cubicBezTo>
                  <a:pt x="1032706" y="793245"/>
                  <a:pt x="1018075" y="783492"/>
                  <a:pt x="1011979" y="763985"/>
                </a:cubicBezTo>
                <a:cubicBezTo>
                  <a:pt x="1005883" y="744478"/>
                  <a:pt x="1015637" y="707902"/>
                  <a:pt x="1004664" y="668887"/>
                </a:cubicBezTo>
                <a:cubicBezTo>
                  <a:pt x="993691" y="629873"/>
                  <a:pt x="976622" y="573789"/>
                  <a:pt x="946142" y="529898"/>
                </a:cubicBezTo>
                <a:cubicBezTo>
                  <a:pt x="915662" y="486007"/>
                  <a:pt x="870552" y="438458"/>
                  <a:pt x="821784" y="405540"/>
                </a:cubicBezTo>
                <a:cubicBezTo>
                  <a:pt x="773016" y="372622"/>
                  <a:pt x="705960" y="348238"/>
                  <a:pt x="653534" y="332388"/>
                </a:cubicBezTo>
                <a:cubicBezTo>
                  <a:pt x="601108" y="316538"/>
                  <a:pt x="547464" y="311661"/>
                  <a:pt x="507230" y="310442"/>
                </a:cubicBezTo>
                <a:cubicBezTo>
                  <a:pt x="466996" y="309223"/>
                  <a:pt x="440174" y="318977"/>
                  <a:pt x="412132" y="325073"/>
                </a:cubicBezTo>
                <a:cubicBezTo>
                  <a:pt x="384090" y="331169"/>
                  <a:pt x="353610" y="332388"/>
                  <a:pt x="338980" y="347018"/>
                </a:cubicBezTo>
                <a:cubicBezTo>
                  <a:pt x="324350" y="361648"/>
                  <a:pt x="326788" y="397005"/>
                  <a:pt x="324350" y="412855"/>
                </a:cubicBezTo>
                <a:cubicBezTo>
                  <a:pt x="321912" y="428705"/>
                  <a:pt x="332884" y="427486"/>
                  <a:pt x="324350" y="442116"/>
                </a:cubicBezTo>
                <a:cubicBezTo>
                  <a:pt x="315816" y="456746"/>
                  <a:pt x="286555" y="494541"/>
                  <a:pt x="273144" y="500637"/>
                </a:cubicBezTo>
                <a:cubicBezTo>
                  <a:pt x="259733" y="506733"/>
                  <a:pt x="259733" y="486007"/>
                  <a:pt x="243883" y="478692"/>
                </a:cubicBezTo>
                <a:cubicBezTo>
                  <a:pt x="228033" y="471377"/>
                  <a:pt x="199992" y="470157"/>
                  <a:pt x="178046" y="456746"/>
                </a:cubicBezTo>
                <a:cubicBezTo>
                  <a:pt x="156100" y="443335"/>
                  <a:pt x="132935" y="418951"/>
                  <a:pt x="112209" y="398225"/>
                </a:cubicBezTo>
                <a:cubicBezTo>
                  <a:pt x="91483" y="377499"/>
                  <a:pt x="69537" y="349457"/>
                  <a:pt x="53688" y="332388"/>
                </a:cubicBezTo>
                <a:cubicBezTo>
                  <a:pt x="37839" y="315319"/>
                  <a:pt x="23208" y="314100"/>
                  <a:pt x="17112" y="295812"/>
                </a:cubicBezTo>
                <a:cubicBezTo>
                  <a:pt x="11016" y="277524"/>
                  <a:pt x="-13369" y="289716"/>
                  <a:pt x="9796" y="244605"/>
                </a:cubicBezTo>
                <a:close/>
              </a:path>
            </a:pathLst>
          </a:custGeom>
          <a:solidFill>
            <a:srgbClr val="FF00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400" b="1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16440" y="2197926"/>
            <a:ext cx="4838700" cy="456662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5476" y="5405251"/>
            <a:ext cx="1007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switch</a:t>
            </a:r>
            <a:endParaRPr lang="en-C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144" y="22861"/>
            <a:ext cx="929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500" b="1" u="sng" dirty="0">
                <a:solidFill>
                  <a:srgbClr val="000000"/>
                </a:solidFill>
                <a:latin typeface="Calibri" pitchFamily="34" charset="0"/>
              </a:rPr>
              <a:t>PARTS OF THE COMPOUND LIGHT MICROSCOPE</a:t>
            </a:r>
            <a:endParaRPr lang="en-CA" sz="35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22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98">
        <p:fade/>
      </p:transition>
    </mc:Choice>
    <mc:Fallback>
      <p:transition spd="med" advTm="7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" accel="100000" fill="hold">
                                          <p:stCondLst>
                                            <p:cond delay="9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17" grpId="0"/>
      <p:bldP spid="34" grpId="0"/>
      <p:bldP spid="21" grpId="0"/>
      <p:bldP spid="26" grpId="0"/>
      <p:bldP spid="2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1|1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>
          <a:buSzPct val="120000"/>
          <a:buFont typeface="Arial" pitchFamily="34" charset="0"/>
          <a:buChar char="•"/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Puckett</dc:creator>
  <cp:lastModifiedBy>Lauren Puckett</cp:lastModifiedBy>
  <cp:revision>1</cp:revision>
  <dcterms:created xsi:type="dcterms:W3CDTF">2015-10-21T17:24:59Z</dcterms:created>
  <dcterms:modified xsi:type="dcterms:W3CDTF">2015-10-21T17:25:12Z</dcterms:modified>
</cp:coreProperties>
</file>