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C4D6-063D-420D-97A5-690BF39D0317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D6CE-FC85-4E47-8482-ED515CDE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4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http://en.wikipedia.org/wiki/Unitary_state   (This site has only been utilized to gather a list of countries that fall under a Unitary system.  For a more extensive search we would suggest a research based site).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DBB561-BB87-425F-BA2A-8CC727E76A99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01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http://en.wikipedia.org/wiki/Confederation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D38194-D627-45A3-BE51-D6EF37A87180}" type="slidenum">
              <a:rPr lang="en-US" altLang="en-US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47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0E55F-F790-43DF-B717-F4ACBC31BEE0}" type="slidenum">
              <a:rPr lang="en-US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93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F4D1F-DBB1-4EF2-B6D7-B4CAC71B5500}" type="slidenum">
              <a:rPr lang="en-US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23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EEA9EF-FF2D-41D0-96D8-B10B117364E6}" type="slidenum">
              <a:rPr lang="en-US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20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Remy, Richard C., </a:t>
            </a:r>
            <a:r>
              <a:rPr lang="en-US" altLang="en-US" i="1" smtClean="0"/>
              <a:t>United States Government- Democracy in Action  </a:t>
            </a:r>
            <a:r>
              <a:rPr lang="en-US" altLang="en-US" smtClean="0"/>
              <a:t>(Columbus, OH: Glencoe, McGraw-Hill, 2006)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5EEFC-1832-4881-8783-33F08A3B87C0}" type="slidenum">
              <a:rPr lang="en-US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4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http://en.wikipedia.org/wiki/Unitary_state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591C94-ED5B-40C3-ADB6-6CB503C4EF9A}" type="slidenum">
              <a:rPr lang="en-US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3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http://en.wikipedia.org/wiki/Unitary_state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E3A02B-05FC-4709-A430-88AD6D14FA1F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7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http://en.wikipedia.org/wiki/Unitary_state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A7479C-DC68-40AB-AB5E-8C572DC30B1D}" type="slidenum">
              <a:rPr lang="en-US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0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Information site- http://www.forumfed.org/en/federalism/by_country/index.php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AFAEBF-12C2-47F3-9684-94311A5BA91A}" type="slidenum">
              <a:rPr lang="en-US" altLang="en-US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http://www.answers.com/confederation      (Politics)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0D0460-7AE9-4DD8-8C27-140912C9EF3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27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000"/>
              <a:t>Information site- http://en.wikipedia.org/wiki/Confederation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z="100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339115-E25A-4A54-AD52-F5F70D7D8211}" type="slidenum">
              <a:rPr lang="en-US" altLang="en-US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85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http://en.wikipedia.org/wiki/Confederation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05109F-6998-4978-AEC7-AEF78C5E34B7}" type="slidenum">
              <a:rPr lang="en-US" altLang="en-US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Information site- http://en.wikipedia.org/wiki/Confederation   (This site has only been utilized to gather a list of countries that fall under a Unitary system.  For a more extensive search we would suggest a research based site).</a:t>
            </a:r>
          </a:p>
          <a:p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9FA6A5-ADE6-466D-A4AC-9C07BA170594}" type="slidenum">
              <a:rPr lang="en-US" altLang="en-US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3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FFED5-E0F8-47B3-9B2D-E6065E4219C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D7DA-34CA-4AA2-A300-FC498B35F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3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C577-C6BF-4569-A733-327205C9696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6B6B-4021-4789-801D-BE73DD1B2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6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EF6B-1D79-44BA-8C88-4A9282FA32F8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254D-A693-42FC-9ACB-1F1B584F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8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3839-67C5-49EF-944F-D5BAE43B618C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174B-B2AA-4860-A453-3726D47F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0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23A5-88D5-44B3-8ECF-75D802E60AB4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3E9D0-5C20-426D-A99A-08CB7812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15F7-CE27-426A-870E-83358560FA3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18B7-1B96-40F0-89A2-87EF8339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61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DA64-5A3B-4C0C-89E5-AA4410F0E94B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1373-5B98-4C52-B70C-984ED760B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8B39-7769-4928-B632-EBDF644227CD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F7D1-1386-49C5-ABB1-BC073C11D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E971-C3FD-4AF9-9B4B-8BE324D9EB3C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041E-CFDF-4108-837A-157276917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0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C793-CABA-4869-8881-75D048FF99AB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3DF76-C6C3-4D48-AFB0-F8DE495ED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16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7B93-98CF-49A9-8759-23638B503532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A1F1-9CC0-4BCA-BA45-526619E0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1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7C12-6087-4CF9-9118-1977C8A632AA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9D36-90B6-48AA-A9B4-9B7E0374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468AD-A92B-4BF4-9EDE-F0C15DB3CF3E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172C1-C41C-4478-9C47-0BAFF3DCC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FA84-AE34-479B-AD5A-35A66701C888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4B62-C49F-4D20-92B3-2B906686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1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E368-30F0-44AE-ADAB-D61B65762F1A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7FC9-7E07-4764-9D13-7540E538F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AEF8-7369-4F8C-A381-83A98DE2FD1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7746-4BCA-4809-ABB6-CC758501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0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235F-8617-427E-9377-3F4AE1D2B7FF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116E-AF8C-4BE9-A9B1-76D1C8A12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7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DA07-AD77-489C-B2EB-0B2598F9C121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3A6A-AE22-40D3-A710-2825E9320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6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ABBC-A2B4-4A1F-881E-AC45D221EC4C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3018-86F2-48B9-B5AE-8F29DE9DB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4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076E-D4BC-4927-9B22-61B92B93C92A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AA6E-015B-4763-A67B-0A683BA62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4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289F-96EB-4EAF-8510-F042A8EAB18F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ABB8-2204-46C0-9377-47838235C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84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11F1-576E-4604-9714-F36949A6AC9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A8CB-BA7B-43EB-863E-3A13327E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5E2A-223D-4440-AE3F-F635A887C1F3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BE0F3-59A7-4DE2-AA7E-ECAE5E107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56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89AA-9508-44B5-892A-E5DD84DAC255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E66C-41A2-42F3-96B6-042CBFA3A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18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A98B6-865A-41A6-83A6-CCF7BC949E4B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258F-FD7D-4AC0-9F86-C2F0A5821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84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915-7762-48FB-922B-5ED489FC3F3F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109F-2D8B-4DEA-A1B9-BB6326D98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8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66BA-01FE-42CA-A3D2-BC4D63CE41DC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6C48-1329-4747-9587-9AF15F4C1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FE91-F56F-4705-A1BA-FEB9F408284A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3500-A2C7-4B1D-843D-DBC9CDE2B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A2BDE-89F4-421F-94FC-3640D2A15828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A356-B2DC-4BC1-9268-556A2493A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C1DF-45D8-425C-BC5D-4B1C66CA3869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645D-4FC7-4344-8995-E079D66FE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5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7C1D-FAE5-41F6-9567-9C5E818831BD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81A2E-7978-433E-B646-BED2C580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F0BD-6E50-40C0-BE45-99A7C96DD39D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54AB-EC7F-4D06-BE2F-C0D129EA1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3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6E80-96D7-46FD-9231-BB3445213068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6686-31C9-47A4-A595-6BC83CB25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9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373E020-9CF0-4673-8304-461A62D84D80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B0DBB56-82BB-4A18-BEB0-D4BB77B0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0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E3F3F93-A994-41DF-8C10-98EE0696C747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1B0500D-1172-457A-9D90-8B2568072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0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02D8696-570E-4AC5-AEDD-C10050D9063F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224BCBF-CD2B-4823-94B1-11ECC15E9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waziland" TargetMode="External"/><Relationship Id="rId13" Type="http://schemas.openxmlformats.org/officeDocument/2006/relationships/hyperlink" Target="http://en.wikipedia.org/wiki/Tanzania" TargetMode="External"/><Relationship Id="rId18" Type="http://schemas.openxmlformats.org/officeDocument/2006/relationships/hyperlink" Target="http://en.wikipedia.org/wiki/Tunisia" TargetMode="External"/><Relationship Id="rId26" Type="http://schemas.openxmlformats.org/officeDocument/2006/relationships/hyperlink" Target="http://en.wikipedia.org/wiki/Vatican_City" TargetMode="External"/><Relationship Id="rId3" Type="http://schemas.openxmlformats.org/officeDocument/2006/relationships/hyperlink" Target="http://en.wikipedia.org/wiki/Slovenia" TargetMode="External"/><Relationship Id="rId21" Type="http://schemas.openxmlformats.org/officeDocument/2006/relationships/hyperlink" Target="http://en.wikipedia.org/wiki/Tuvalu" TargetMode="External"/><Relationship Id="rId7" Type="http://schemas.openxmlformats.org/officeDocument/2006/relationships/hyperlink" Target="http://en.wikipedia.org/wiki/Suriname" TargetMode="External"/><Relationship Id="rId12" Type="http://schemas.openxmlformats.org/officeDocument/2006/relationships/hyperlink" Target="http://en.wikipedia.org/wiki/Tajikistan" TargetMode="External"/><Relationship Id="rId17" Type="http://schemas.openxmlformats.org/officeDocument/2006/relationships/hyperlink" Target="http://en.wikipedia.org/wiki/Trinidad_and_Tobago" TargetMode="External"/><Relationship Id="rId25" Type="http://schemas.openxmlformats.org/officeDocument/2006/relationships/hyperlink" Target="http://en.wikipedia.org/wiki/Vanuatu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en.wikipedia.org/wiki/Tonga" TargetMode="External"/><Relationship Id="rId20" Type="http://schemas.openxmlformats.org/officeDocument/2006/relationships/hyperlink" Target="http://en.wikipedia.org/wiki/Turkmenistan" TargetMode="External"/><Relationship Id="rId29" Type="http://schemas.openxmlformats.org/officeDocument/2006/relationships/hyperlink" Target="http://en.wikipedia.org/wiki/Fiji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Sri_Lanka" TargetMode="External"/><Relationship Id="rId11" Type="http://schemas.openxmlformats.org/officeDocument/2006/relationships/hyperlink" Target="http://en.wikipedia.org/wiki/Republic_of_China" TargetMode="External"/><Relationship Id="rId24" Type="http://schemas.openxmlformats.org/officeDocument/2006/relationships/hyperlink" Target="http://en.wikipedia.org/wiki/Uzbekistan" TargetMode="External"/><Relationship Id="rId5" Type="http://schemas.openxmlformats.org/officeDocument/2006/relationships/hyperlink" Target="http://en.wikipedia.org/wiki/Spain" TargetMode="External"/><Relationship Id="rId15" Type="http://schemas.openxmlformats.org/officeDocument/2006/relationships/hyperlink" Target="http://en.wikipedia.org/wiki/Togo" TargetMode="External"/><Relationship Id="rId23" Type="http://schemas.openxmlformats.org/officeDocument/2006/relationships/hyperlink" Target="http://en.wikipedia.org/wiki/Ukraine" TargetMode="External"/><Relationship Id="rId28" Type="http://schemas.openxmlformats.org/officeDocument/2006/relationships/hyperlink" Target="http://en.wikipedia.org/wiki/Yemen" TargetMode="External"/><Relationship Id="rId10" Type="http://schemas.openxmlformats.org/officeDocument/2006/relationships/hyperlink" Target="http://en.wikipedia.org/wiki/Syria" TargetMode="External"/><Relationship Id="rId19" Type="http://schemas.openxmlformats.org/officeDocument/2006/relationships/hyperlink" Target="http://en.wikipedia.org/wiki/Turkey" TargetMode="External"/><Relationship Id="rId31" Type="http://schemas.openxmlformats.org/officeDocument/2006/relationships/hyperlink" Target="http://en.wikipedia.org/wiki/Zimbabwe" TargetMode="External"/><Relationship Id="rId4" Type="http://schemas.openxmlformats.org/officeDocument/2006/relationships/hyperlink" Target="http://en.wikipedia.org/wiki/South_Korea" TargetMode="External"/><Relationship Id="rId9" Type="http://schemas.openxmlformats.org/officeDocument/2006/relationships/hyperlink" Target="http://en.wikipedia.org/wiki/Sweden" TargetMode="External"/><Relationship Id="rId14" Type="http://schemas.openxmlformats.org/officeDocument/2006/relationships/hyperlink" Target="http://en.wikipedia.org/wiki/Thailand" TargetMode="External"/><Relationship Id="rId22" Type="http://schemas.openxmlformats.org/officeDocument/2006/relationships/hyperlink" Target="http://en.wikipedia.org/wiki/Uganda" TargetMode="External"/><Relationship Id="rId27" Type="http://schemas.openxmlformats.org/officeDocument/2006/relationships/hyperlink" Target="http://en.wikipedia.org/wiki/Vietnam" TargetMode="External"/><Relationship Id="rId30" Type="http://schemas.openxmlformats.org/officeDocument/2006/relationships/hyperlink" Target="http://en.wikipedia.org/wiki/Zambi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umfed.org/en/federalism/by_country/brazil.php" TargetMode="External"/><Relationship Id="rId13" Type="http://schemas.openxmlformats.org/officeDocument/2006/relationships/hyperlink" Target="http://www.forumfed.org/en/federalism/by_country/india.php" TargetMode="External"/><Relationship Id="rId18" Type="http://schemas.openxmlformats.org/officeDocument/2006/relationships/hyperlink" Target="http://www.forumfed.org/en/federalism/by_country/pakistan.php" TargetMode="External"/><Relationship Id="rId26" Type="http://schemas.openxmlformats.org/officeDocument/2006/relationships/hyperlink" Target="http://www.forumfed.org/en/federalism/by_country/venezuela.php" TargetMode="External"/><Relationship Id="rId3" Type="http://schemas.openxmlformats.org/officeDocument/2006/relationships/hyperlink" Target="http://www.forumfed.org/en/federalism/by_country/argentina.php" TargetMode="External"/><Relationship Id="rId21" Type="http://schemas.openxmlformats.org/officeDocument/2006/relationships/hyperlink" Target="http://www.forumfed.org/en/federalism/by_country/southafrica.php" TargetMode="External"/><Relationship Id="rId7" Type="http://schemas.openxmlformats.org/officeDocument/2006/relationships/hyperlink" Target="http://www.forumfed.org/en/federalism/by_country/bosnia.php" TargetMode="External"/><Relationship Id="rId12" Type="http://schemas.openxmlformats.org/officeDocument/2006/relationships/hyperlink" Target="http://www.forumfed.org/en/federalism/by_country/germany.php" TargetMode="External"/><Relationship Id="rId17" Type="http://schemas.openxmlformats.org/officeDocument/2006/relationships/hyperlink" Target="http://www.forumfed.org/en/federalism/by_country/nigeria.php" TargetMode="External"/><Relationship Id="rId25" Type="http://schemas.openxmlformats.org/officeDocument/2006/relationships/hyperlink" Target="http://www.forumfed.org/en/federalism/by_country/unitedstates.php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forumfed.org/en/federalism/by_country/micronesia.php" TargetMode="External"/><Relationship Id="rId20" Type="http://schemas.openxmlformats.org/officeDocument/2006/relationships/hyperlink" Target="http://www.forumfed.org/en/federalism/by_country/stkitts.php" TargetMode="External"/><Relationship Id="rId29" Type="http://schemas.openxmlformats.org/officeDocument/2006/relationships/hyperlink" Target="http://www.forumfed.org/en/federalism/by_country/srilanka.php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forumfed.org/en/federalism/by_country/belgium.php" TargetMode="External"/><Relationship Id="rId11" Type="http://schemas.openxmlformats.org/officeDocument/2006/relationships/hyperlink" Target="http://www.forumfed.org/en/federalism/by_country/ethiopia.php" TargetMode="External"/><Relationship Id="rId24" Type="http://schemas.openxmlformats.org/officeDocument/2006/relationships/hyperlink" Target="http://www.forumfed.org/en/federalism/by_country/uae.php" TargetMode="External"/><Relationship Id="rId5" Type="http://schemas.openxmlformats.org/officeDocument/2006/relationships/hyperlink" Target="http://www.forumfed.org/en/federalism/by_country/austria.php" TargetMode="External"/><Relationship Id="rId15" Type="http://schemas.openxmlformats.org/officeDocument/2006/relationships/hyperlink" Target="http://www.forumfed.org/en/federalism/by_country/mexico.php" TargetMode="External"/><Relationship Id="rId23" Type="http://schemas.openxmlformats.org/officeDocument/2006/relationships/hyperlink" Target="http://www.forumfed.org/en/federalism/by_country/switzerland.php" TargetMode="External"/><Relationship Id="rId28" Type="http://schemas.openxmlformats.org/officeDocument/2006/relationships/hyperlink" Target="http://www.forumfed.org/en/federalism/by_country/sudan.php" TargetMode="External"/><Relationship Id="rId10" Type="http://schemas.openxmlformats.org/officeDocument/2006/relationships/hyperlink" Target="http://www.forumfed.org/en/federalism/by_country/comoros.php" TargetMode="External"/><Relationship Id="rId19" Type="http://schemas.openxmlformats.org/officeDocument/2006/relationships/hyperlink" Target="http://www.forumfed.org/en/federalism/by_country/russia.php" TargetMode="External"/><Relationship Id="rId4" Type="http://schemas.openxmlformats.org/officeDocument/2006/relationships/hyperlink" Target="http://www.forumfed.org/en/federalism/by_country/australia.php" TargetMode="External"/><Relationship Id="rId9" Type="http://schemas.openxmlformats.org/officeDocument/2006/relationships/hyperlink" Target="http://www.forumfed.org/en/federalism/by_country/canada.php" TargetMode="External"/><Relationship Id="rId14" Type="http://schemas.openxmlformats.org/officeDocument/2006/relationships/hyperlink" Target="http://www.forumfed.org/en/federalism/by_country/malaysia.php" TargetMode="External"/><Relationship Id="rId22" Type="http://schemas.openxmlformats.org/officeDocument/2006/relationships/hyperlink" Target="http://www.forumfed.org/en/federalism/by_country/spain.php" TargetMode="External"/><Relationship Id="rId27" Type="http://schemas.openxmlformats.org/officeDocument/2006/relationships/hyperlink" Target="http://www.forumfed.org/en/federalism/by_country/iraq.ph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rmies" TargetMode="External"/><Relationship Id="rId13" Type="http://schemas.openxmlformats.org/officeDocument/2006/relationships/hyperlink" Target="http://en.wikipedia.org/wiki/Citizenship" TargetMode="External"/><Relationship Id="rId18" Type="http://schemas.openxmlformats.org/officeDocument/2006/relationships/hyperlink" Target="http://en.wikipedia.org/wiki/Sejm" TargetMode="External"/><Relationship Id="rId3" Type="http://schemas.openxmlformats.org/officeDocument/2006/relationships/hyperlink" Target="http://en.wikipedia.org/wiki/Iroquois_Confederacy" TargetMode="External"/><Relationship Id="rId21" Type="http://schemas.openxmlformats.org/officeDocument/2006/relationships/hyperlink" Target="http://en.wikipedia.org/wiki/Republic_of_the_Seven_United_Provinces_of_the_Netherlands" TargetMode="External"/><Relationship Id="rId7" Type="http://schemas.openxmlformats.org/officeDocument/2006/relationships/hyperlink" Target="http://en.wikipedia.org/wiki/Government" TargetMode="External"/><Relationship Id="rId12" Type="http://schemas.openxmlformats.org/officeDocument/2006/relationships/hyperlink" Target="http://en.wikipedia.org/wiki/Border" TargetMode="External"/><Relationship Id="rId17" Type="http://schemas.openxmlformats.org/officeDocument/2006/relationships/hyperlink" Target="http://en.wikipedia.org/wiki/Parliament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en.wikipedia.org/wiki/King_of_Poland" TargetMode="External"/><Relationship Id="rId20" Type="http://schemas.openxmlformats.org/officeDocument/2006/relationships/hyperlink" Target="http://en.wikipedia.org/wiki/Switzerland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Polish-Lithuanian_Commonwealth" TargetMode="External"/><Relationship Id="rId11" Type="http://schemas.openxmlformats.org/officeDocument/2006/relationships/hyperlink" Target="http://en.wikipedia.org/wiki/Territory_(country_subdivision)" TargetMode="External"/><Relationship Id="rId5" Type="http://schemas.openxmlformats.org/officeDocument/2006/relationships/hyperlink" Target="http://en.wikipedia.org/wiki/Crown_of_Aragon" TargetMode="External"/><Relationship Id="rId15" Type="http://schemas.openxmlformats.org/officeDocument/2006/relationships/hyperlink" Target="http://en.wikipedia.org/wiki/Grand_Duke" TargetMode="External"/><Relationship Id="rId10" Type="http://schemas.openxmlformats.org/officeDocument/2006/relationships/hyperlink" Target="http://en.wikipedia.org/wiki/Law" TargetMode="External"/><Relationship Id="rId19" Type="http://schemas.openxmlformats.org/officeDocument/2006/relationships/hyperlink" Target="http://en.wikipedia.org/wiki/Currency" TargetMode="External"/><Relationship Id="rId4" Type="http://schemas.openxmlformats.org/officeDocument/2006/relationships/hyperlink" Target="http://en.wikipedia.org/wiki/Personal_union" TargetMode="External"/><Relationship Id="rId9" Type="http://schemas.openxmlformats.org/officeDocument/2006/relationships/hyperlink" Target="http://en.wikipedia.org/wiki/Treasury" TargetMode="External"/><Relationship Id="rId14" Type="http://schemas.openxmlformats.org/officeDocument/2006/relationships/hyperlink" Target="http://en.wikipedia.org/wiki/Monarch" TargetMode="External"/><Relationship Id="rId22" Type="http://schemas.openxmlformats.org/officeDocument/2006/relationships/hyperlink" Target="http://en.wikipedia.org/wiki/Confederate_Irelan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igeria" TargetMode="External"/><Relationship Id="rId13" Type="http://schemas.openxmlformats.org/officeDocument/2006/relationships/hyperlink" Target="http://en.wikipedia.org/wiki/Ghana" TargetMode="External"/><Relationship Id="rId18" Type="http://schemas.openxmlformats.org/officeDocument/2006/relationships/hyperlink" Target="http://en.wikipedia.org/wiki/Hanseatic_League" TargetMode="External"/><Relationship Id="rId3" Type="http://schemas.openxmlformats.org/officeDocument/2006/relationships/hyperlink" Target="http://en.wikipedia.org/wiki/New_England_Confederation" TargetMode="External"/><Relationship Id="rId21" Type="http://schemas.openxmlformats.org/officeDocument/2006/relationships/hyperlink" Target="http://en.wikipedia.org/wiki/Powhatan_Confederacy" TargetMode="External"/><Relationship Id="rId7" Type="http://schemas.openxmlformats.org/officeDocument/2006/relationships/hyperlink" Target="http://en.wikipedia.org/wiki/Aro_Confederacy" TargetMode="External"/><Relationship Id="rId12" Type="http://schemas.openxmlformats.org/officeDocument/2006/relationships/hyperlink" Target="http://en.wikipedia.org/wiki/Mali" TargetMode="External"/><Relationship Id="rId17" Type="http://schemas.openxmlformats.org/officeDocument/2006/relationships/hyperlink" Target="http://en.wikipedia.org/wiki/Gambia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://en.wikipedia.org/wiki/Senegal" TargetMode="External"/><Relationship Id="rId20" Type="http://schemas.openxmlformats.org/officeDocument/2006/relationships/hyperlink" Target="http://en.wikipedia.org/wiki/Colombia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Confederate_States_of_America" TargetMode="External"/><Relationship Id="rId11" Type="http://schemas.openxmlformats.org/officeDocument/2006/relationships/hyperlink" Target="http://en.wikipedia.org/wiki/Union_of_African_States" TargetMode="External"/><Relationship Id="rId5" Type="http://schemas.openxmlformats.org/officeDocument/2006/relationships/hyperlink" Target="http://en.wikipedia.org/wiki/Articles_of_Confederation" TargetMode="External"/><Relationship Id="rId15" Type="http://schemas.openxmlformats.org/officeDocument/2006/relationships/hyperlink" Target="http://en.wikipedia.org/wiki/S%C3%A9n%C3%A9gambia_Confederation" TargetMode="External"/><Relationship Id="rId23" Type="http://schemas.openxmlformats.org/officeDocument/2006/relationships/hyperlink" Target="http://en.wikipedia.org/wiki/State_Union_of_Serbia_and_Montenegro" TargetMode="External"/><Relationship Id="rId10" Type="http://schemas.openxmlformats.org/officeDocument/2006/relationships/hyperlink" Target="http://en.wikipedia.org/wiki/Equatorial_Guinea" TargetMode="External"/><Relationship Id="rId19" Type="http://schemas.openxmlformats.org/officeDocument/2006/relationships/hyperlink" Target="http://en.wikipedia.org/wiki/United_Provinces_of_New_Granada" TargetMode="External"/><Relationship Id="rId4" Type="http://schemas.openxmlformats.org/officeDocument/2006/relationships/hyperlink" Target="http://en.wikipedia.org/wiki/United_States_of_America" TargetMode="External"/><Relationship Id="rId9" Type="http://schemas.openxmlformats.org/officeDocument/2006/relationships/hyperlink" Target="http://en.wikipedia.org/wiki/Cameroon" TargetMode="External"/><Relationship Id="rId14" Type="http://schemas.openxmlformats.org/officeDocument/2006/relationships/hyperlink" Target="http://en.wikipedia.org/wiki/Guinea" TargetMode="External"/><Relationship Id="rId22" Type="http://schemas.openxmlformats.org/officeDocument/2006/relationships/hyperlink" Target="http://en.wikipedia.org/w/index.php?title=Carlist_States_in_Spain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Jordan" TargetMode="External"/><Relationship Id="rId13" Type="http://schemas.openxmlformats.org/officeDocument/2006/relationships/hyperlink" Target="http://en.wikipedia.org/wiki/Peru-Bolivian_Confederation" TargetMode="External"/><Relationship Id="rId18" Type="http://schemas.openxmlformats.org/officeDocument/2006/relationships/hyperlink" Target="http://en.wikipedia.org/wiki/Denmark-Norway" TargetMode="External"/><Relationship Id="rId3" Type="http://schemas.openxmlformats.org/officeDocument/2006/relationships/hyperlink" Target="http://en.wikipedia.org/wiki/United_Arab_Republic" TargetMode="External"/><Relationship Id="rId21" Type="http://schemas.openxmlformats.org/officeDocument/2006/relationships/hyperlink" Target="http://en.wikipedia.org/wiki/El_Salvador" TargetMode="External"/><Relationship Id="rId7" Type="http://schemas.openxmlformats.org/officeDocument/2006/relationships/hyperlink" Target="http://en.wikipedia.org/wiki/Arab_Federation_of_Iraq_and_Jordan" TargetMode="External"/><Relationship Id="rId12" Type="http://schemas.openxmlformats.org/officeDocument/2006/relationships/hyperlink" Target="http://en.wikipedia.org/wiki/Tunisia" TargetMode="External"/><Relationship Id="rId17" Type="http://schemas.openxmlformats.org/officeDocument/2006/relationships/hyperlink" Target="http://en.wikipedia.org/wiki/Norway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en.wikipedia.org/wiki/Sweden" TargetMode="External"/><Relationship Id="rId20" Type="http://schemas.openxmlformats.org/officeDocument/2006/relationships/hyperlink" Target="http://en.wikipedia.org/wiki/Confederation_of_Central_America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Iraq" TargetMode="External"/><Relationship Id="rId11" Type="http://schemas.openxmlformats.org/officeDocument/2006/relationships/hyperlink" Target="http://en.wikipedia.org/wiki/Arab_Islamic_Republic" TargetMode="External"/><Relationship Id="rId24" Type="http://schemas.openxmlformats.org/officeDocument/2006/relationships/hyperlink" Target="http://en.wikipedia.org/wiki/Nicaragua" TargetMode="External"/><Relationship Id="rId5" Type="http://schemas.openxmlformats.org/officeDocument/2006/relationships/hyperlink" Target="http://en.wikipedia.org/wiki/Syria" TargetMode="External"/><Relationship Id="rId15" Type="http://schemas.openxmlformats.org/officeDocument/2006/relationships/hyperlink" Target="http://en.wikipedia.org/wiki/Denmark" TargetMode="External"/><Relationship Id="rId23" Type="http://schemas.openxmlformats.org/officeDocument/2006/relationships/hyperlink" Target="http://en.wikipedia.org/wiki/Honduras" TargetMode="External"/><Relationship Id="rId10" Type="http://schemas.openxmlformats.org/officeDocument/2006/relationships/hyperlink" Target="http://en.wikipedia.org/wiki/Libya" TargetMode="External"/><Relationship Id="rId19" Type="http://schemas.openxmlformats.org/officeDocument/2006/relationships/hyperlink" Target="http://en.wikipedia.org/wiki/Union_between_Sweden_and_Norway" TargetMode="External"/><Relationship Id="rId4" Type="http://schemas.openxmlformats.org/officeDocument/2006/relationships/hyperlink" Target="http://en.wikipedia.org/wiki/Egypt" TargetMode="External"/><Relationship Id="rId9" Type="http://schemas.openxmlformats.org/officeDocument/2006/relationships/hyperlink" Target="http://en.wikipedia.org/wiki/Federation_of_Arab_Republics" TargetMode="External"/><Relationship Id="rId14" Type="http://schemas.openxmlformats.org/officeDocument/2006/relationships/hyperlink" Target="http://en.wikipedia.org/wiki/Kalmar_Union" TargetMode="External"/><Relationship Id="rId22" Type="http://schemas.openxmlformats.org/officeDocument/2006/relationships/hyperlink" Target="http://en.wikipedia.org/wiki/Guatemala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erman_Confederation" TargetMode="External"/><Relationship Id="rId13" Type="http://schemas.openxmlformats.org/officeDocument/2006/relationships/hyperlink" Target="http://en.wikipedia.org/wiki/Terran_Confederation" TargetMode="External"/><Relationship Id="rId18" Type="http://schemas.openxmlformats.org/officeDocument/2006/relationships/hyperlink" Target="http://en.wikipedia.org/wiki/Battletech" TargetMode="External"/><Relationship Id="rId3" Type="http://schemas.openxmlformats.org/officeDocument/2006/relationships/hyperlink" Target="http://en.wikipedia.org/wiki/El_Salvador" TargetMode="External"/><Relationship Id="rId7" Type="http://schemas.openxmlformats.org/officeDocument/2006/relationships/hyperlink" Target="http://en.wikipedia.org/wiki/Confederation_of_the_Rhine" TargetMode="External"/><Relationship Id="rId12" Type="http://schemas.openxmlformats.org/officeDocument/2006/relationships/hyperlink" Target="http://en.wikipedia.org/wiki/Star_Wars" TargetMode="External"/><Relationship Id="rId17" Type="http://schemas.openxmlformats.org/officeDocument/2006/relationships/hyperlink" Target="http://en.wikipedia.org/wiki/Capellan_Confederation" TargetMode="External"/><Relationship Id="rId2" Type="http://schemas.openxmlformats.org/officeDocument/2006/relationships/notesSlide" Target="../notesSlides/notesSlide10.xml"/><Relationship Id="rId16" Type="http://schemas.openxmlformats.org/officeDocument/2006/relationships/hyperlink" Target="http://en.wikipedia.org/wiki/StarCraft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Holy_Roman_Empire" TargetMode="External"/><Relationship Id="rId11" Type="http://schemas.openxmlformats.org/officeDocument/2006/relationships/hyperlink" Target="http://en.wikipedia.org/wiki/Confederacy_of_Independent_Systems" TargetMode="External"/><Relationship Id="rId5" Type="http://schemas.openxmlformats.org/officeDocument/2006/relationships/hyperlink" Target="http://en.wikipedia.org/wiki/Brazil" TargetMode="External"/><Relationship Id="rId15" Type="http://schemas.openxmlformats.org/officeDocument/2006/relationships/hyperlink" Target="http://en.wikipedia.org/wiki/Terran_Confederacy" TargetMode="External"/><Relationship Id="rId10" Type="http://schemas.openxmlformats.org/officeDocument/2006/relationships/hyperlink" Target="http://en.wikipedia.org/wiki/German_Empire" TargetMode="External"/><Relationship Id="rId19" Type="http://schemas.openxmlformats.org/officeDocument/2006/relationships/hyperlink" Target="http://en.wikipedia.org/wiki/Once_Upon_a_Time..._Space" TargetMode="External"/><Relationship Id="rId4" Type="http://schemas.openxmlformats.org/officeDocument/2006/relationships/hyperlink" Target="http://en.wikipedia.org/wiki/Confederation_of_the_Equator" TargetMode="External"/><Relationship Id="rId9" Type="http://schemas.openxmlformats.org/officeDocument/2006/relationships/hyperlink" Target="http://en.wikipedia.org/wiki/North_German_Confederation" TargetMode="External"/><Relationship Id="rId14" Type="http://schemas.openxmlformats.org/officeDocument/2006/relationships/hyperlink" Target="http://en.wikipedia.org/wiki/Wing_Commander_(computer_game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rmenia" TargetMode="External"/><Relationship Id="rId13" Type="http://schemas.openxmlformats.org/officeDocument/2006/relationships/hyperlink" Target="http://en.wikipedia.org/wiki/Benin" TargetMode="External"/><Relationship Id="rId18" Type="http://schemas.openxmlformats.org/officeDocument/2006/relationships/hyperlink" Target="http://en.wikipedia.org/wiki/Bulgaria" TargetMode="External"/><Relationship Id="rId26" Type="http://schemas.openxmlformats.org/officeDocument/2006/relationships/hyperlink" Target="http://en.wikipedia.org/wiki/Chile" TargetMode="External"/><Relationship Id="rId39" Type="http://schemas.openxmlformats.org/officeDocument/2006/relationships/hyperlink" Target="http://en.wikipedia.org/wiki/Djibouti" TargetMode="External"/><Relationship Id="rId3" Type="http://schemas.openxmlformats.org/officeDocument/2006/relationships/hyperlink" Target="http://en.wikipedia.org/wiki/Afghanistan" TargetMode="External"/><Relationship Id="rId21" Type="http://schemas.openxmlformats.org/officeDocument/2006/relationships/hyperlink" Target="http://en.wikipedia.org/wiki/Cambodia" TargetMode="External"/><Relationship Id="rId34" Type="http://schemas.openxmlformats.org/officeDocument/2006/relationships/hyperlink" Target="http://en.wikipedia.org/wiki/Croatia" TargetMode="External"/><Relationship Id="rId42" Type="http://schemas.openxmlformats.org/officeDocument/2006/relationships/hyperlink" Target="http://en.wikipedia.org/wiki/East_Timor" TargetMode="External"/><Relationship Id="rId7" Type="http://schemas.openxmlformats.org/officeDocument/2006/relationships/hyperlink" Target="http://en.wikipedia.org/wiki/Angola" TargetMode="External"/><Relationship Id="rId12" Type="http://schemas.openxmlformats.org/officeDocument/2006/relationships/hyperlink" Target="http://en.wikipedia.org/wiki/Belize" TargetMode="External"/><Relationship Id="rId17" Type="http://schemas.openxmlformats.org/officeDocument/2006/relationships/hyperlink" Target="http://en.wikipedia.org/wiki/Brunei" TargetMode="External"/><Relationship Id="rId25" Type="http://schemas.openxmlformats.org/officeDocument/2006/relationships/hyperlink" Target="http://en.wikipedia.org/wiki/Chad" TargetMode="External"/><Relationship Id="rId33" Type="http://schemas.openxmlformats.org/officeDocument/2006/relationships/hyperlink" Target="http://en.wikipedia.org/wiki/C%C3%B4te_d'Ivoire" TargetMode="External"/><Relationship Id="rId38" Type="http://schemas.openxmlformats.org/officeDocument/2006/relationships/hyperlink" Target="http://en.wikipedia.org/wiki/Denmark" TargetMode="External"/><Relationship Id="rId46" Type="http://schemas.openxmlformats.org/officeDocument/2006/relationships/hyperlink" Target="http://en.wikipedia.org/wiki/Equatorial_Guinea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en.wikipedia.org/wiki/Botswana" TargetMode="External"/><Relationship Id="rId20" Type="http://schemas.openxmlformats.org/officeDocument/2006/relationships/hyperlink" Target="http://en.wikipedia.org/wiki/Burundi" TargetMode="External"/><Relationship Id="rId29" Type="http://schemas.openxmlformats.org/officeDocument/2006/relationships/hyperlink" Target="http://en.wikipedia.org/wiki/Congo_(Brazzaville)" TargetMode="External"/><Relationship Id="rId41" Type="http://schemas.openxmlformats.org/officeDocument/2006/relationships/hyperlink" Target="http://en.wikipedia.org/wiki/Dominican_Republic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Algeria" TargetMode="External"/><Relationship Id="rId11" Type="http://schemas.openxmlformats.org/officeDocument/2006/relationships/hyperlink" Target="http://en.wikipedia.org/wiki/Belarus" TargetMode="External"/><Relationship Id="rId24" Type="http://schemas.openxmlformats.org/officeDocument/2006/relationships/hyperlink" Target="http://en.wikipedia.org/wiki/Central_African_Republic" TargetMode="External"/><Relationship Id="rId32" Type="http://schemas.openxmlformats.org/officeDocument/2006/relationships/hyperlink" Target="http://en.wikipedia.org/wiki/Costa_Rica" TargetMode="External"/><Relationship Id="rId37" Type="http://schemas.openxmlformats.org/officeDocument/2006/relationships/hyperlink" Target="http://en.wikipedia.org/wiki/Czech_Republic" TargetMode="External"/><Relationship Id="rId40" Type="http://schemas.openxmlformats.org/officeDocument/2006/relationships/hyperlink" Target="http://en.wikipedia.org/wiki/Dominica" TargetMode="External"/><Relationship Id="rId45" Type="http://schemas.openxmlformats.org/officeDocument/2006/relationships/hyperlink" Target="http://en.wikipedia.org/wiki/El_Salvador" TargetMode="External"/><Relationship Id="rId5" Type="http://schemas.openxmlformats.org/officeDocument/2006/relationships/hyperlink" Target="http://en.wikipedia.org/wiki/Abkhazia" TargetMode="External"/><Relationship Id="rId15" Type="http://schemas.openxmlformats.org/officeDocument/2006/relationships/hyperlink" Target="http://en.wikipedia.org/wiki/Bolivia" TargetMode="External"/><Relationship Id="rId23" Type="http://schemas.openxmlformats.org/officeDocument/2006/relationships/hyperlink" Target="http://en.wikipedia.org/wiki/Cape_Verde" TargetMode="External"/><Relationship Id="rId28" Type="http://schemas.openxmlformats.org/officeDocument/2006/relationships/hyperlink" Target="http://en.wikipedia.org/wiki/Colombia" TargetMode="External"/><Relationship Id="rId36" Type="http://schemas.openxmlformats.org/officeDocument/2006/relationships/hyperlink" Target="http://en.wikipedia.org/wiki/Cyprus" TargetMode="External"/><Relationship Id="rId10" Type="http://schemas.openxmlformats.org/officeDocument/2006/relationships/hyperlink" Target="http://en.wikipedia.org/wiki/Bangladesh" TargetMode="External"/><Relationship Id="rId19" Type="http://schemas.openxmlformats.org/officeDocument/2006/relationships/hyperlink" Target="http://en.wikipedia.org/wiki/Burkina_Faso" TargetMode="External"/><Relationship Id="rId31" Type="http://schemas.openxmlformats.org/officeDocument/2006/relationships/hyperlink" Target="http://en.wikipedia.org/wiki/Fiji" TargetMode="External"/><Relationship Id="rId44" Type="http://schemas.openxmlformats.org/officeDocument/2006/relationships/hyperlink" Target="http://en.wikipedia.org/wiki/Egypt" TargetMode="External"/><Relationship Id="rId4" Type="http://schemas.openxmlformats.org/officeDocument/2006/relationships/hyperlink" Target="http://en.wikipedia.org/wiki/Albania" TargetMode="External"/><Relationship Id="rId9" Type="http://schemas.openxmlformats.org/officeDocument/2006/relationships/hyperlink" Target="http://en.wikipedia.org/wiki/Azerbaijan" TargetMode="External"/><Relationship Id="rId14" Type="http://schemas.openxmlformats.org/officeDocument/2006/relationships/hyperlink" Target="http://en.wikipedia.org/wiki/Bhutan" TargetMode="External"/><Relationship Id="rId22" Type="http://schemas.openxmlformats.org/officeDocument/2006/relationships/hyperlink" Target="http://en.wikipedia.org/wiki/Cameroon" TargetMode="External"/><Relationship Id="rId27" Type="http://schemas.openxmlformats.org/officeDocument/2006/relationships/hyperlink" Target="http://en.wikipedia.org/wiki/People's_Republic_of_China" TargetMode="External"/><Relationship Id="rId30" Type="http://schemas.openxmlformats.org/officeDocument/2006/relationships/hyperlink" Target="http://en.wikipedia.org/wiki/Congo_(Kinshasa)" TargetMode="External"/><Relationship Id="rId35" Type="http://schemas.openxmlformats.org/officeDocument/2006/relationships/hyperlink" Target="http://en.wikipedia.org/wiki/Cuba" TargetMode="External"/><Relationship Id="rId43" Type="http://schemas.openxmlformats.org/officeDocument/2006/relationships/hyperlink" Target="http://en.wikipedia.org/wiki/Ecuador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abon" TargetMode="External"/><Relationship Id="rId13" Type="http://schemas.openxmlformats.org/officeDocument/2006/relationships/hyperlink" Target="http://en.wikipedia.org/wiki/Grenada" TargetMode="External"/><Relationship Id="rId18" Type="http://schemas.openxmlformats.org/officeDocument/2006/relationships/hyperlink" Target="http://en.wikipedia.org/wiki/Haiti" TargetMode="External"/><Relationship Id="rId26" Type="http://schemas.openxmlformats.org/officeDocument/2006/relationships/hyperlink" Target="http://en.wikipedia.org/wiki/Italy" TargetMode="External"/><Relationship Id="rId39" Type="http://schemas.openxmlformats.org/officeDocument/2006/relationships/hyperlink" Target="http://en.wikipedia.org/wiki/Liberia" TargetMode="External"/><Relationship Id="rId3" Type="http://schemas.openxmlformats.org/officeDocument/2006/relationships/hyperlink" Target="http://en.wikipedia.org/wiki/Eritrea" TargetMode="External"/><Relationship Id="rId21" Type="http://schemas.openxmlformats.org/officeDocument/2006/relationships/hyperlink" Target="http://en.wikipedia.org/wiki/Iceland" TargetMode="External"/><Relationship Id="rId34" Type="http://schemas.openxmlformats.org/officeDocument/2006/relationships/hyperlink" Target="http://en.wikipedia.org/wiki/Kyrgyzstan" TargetMode="External"/><Relationship Id="rId42" Type="http://schemas.openxmlformats.org/officeDocument/2006/relationships/hyperlink" Target="http://en.wikipedia.org/wiki/Lithuania" TargetMode="External"/><Relationship Id="rId47" Type="http://schemas.openxmlformats.org/officeDocument/2006/relationships/hyperlink" Target="http://en.wikipedia.org/wiki/Maldives" TargetMode="External"/><Relationship Id="rId7" Type="http://schemas.openxmlformats.org/officeDocument/2006/relationships/hyperlink" Target="http://en.wikipedia.org/wiki/France" TargetMode="External"/><Relationship Id="rId12" Type="http://schemas.openxmlformats.org/officeDocument/2006/relationships/hyperlink" Target="http://en.wikipedia.org/wiki/Greece" TargetMode="External"/><Relationship Id="rId17" Type="http://schemas.openxmlformats.org/officeDocument/2006/relationships/hyperlink" Target="http://en.wikipedia.org/wiki/Guyana" TargetMode="External"/><Relationship Id="rId25" Type="http://schemas.openxmlformats.org/officeDocument/2006/relationships/hyperlink" Target="http://en.wikipedia.org/wiki/Israel" TargetMode="External"/><Relationship Id="rId33" Type="http://schemas.openxmlformats.org/officeDocument/2006/relationships/hyperlink" Target="http://en.wikipedia.org/wiki/Kuwait" TargetMode="External"/><Relationship Id="rId38" Type="http://schemas.openxmlformats.org/officeDocument/2006/relationships/hyperlink" Target="http://en.wikipedia.org/wiki/Lesotho" TargetMode="External"/><Relationship Id="rId46" Type="http://schemas.openxmlformats.org/officeDocument/2006/relationships/hyperlink" Target="http://en.wikipedia.org/wiki/Malawi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en.wikipedia.org/wiki/Guinea-Bissau" TargetMode="External"/><Relationship Id="rId20" Type="http://schemas.openxmlformats.org/officeDocument/2006/relationships/hyperlink" Target="http://en.wikipedia.org/wiki/Hungary" TargetMode="External"/><Relationship Id="rId29" Type="http://schemas.openxmlformats.org/officeDocument/2006/relationships/hyperlink" Target="http://en.wikipedia.org/wiki/Jordan" TargetMode="External"/><Relationship Id="rId41" Type="http://schemas.openxmlformats.org/officeDocument/2006/relationships/hyperlink" Target="http://en.wikipedia.org/wiki/Liechtenstein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Finland" TargetMode="External"/><Relationship Id="rId11" Type="http://schemas.openxmlformats.org/officeDocument/2006/relationships/hyperlink" Target="http://en.wikipedia.org/wiki/Ghana" TargetMode="External"/><Relationship Id="rId24" Type="http://schemas.openxmlformats.org/officeDocument/2006/relationships/hyperlink" Target="http://en.wikipedia.org/wiki/Ireland" TargetMode="External"/><Relationship Id="rId32" Type="http://schemas.openxmlformats.org/officeDocument/2006/relationships/hyperlink" Target="http://en.wikipedia.org/wiki/Kiribati" TargetMode="External"/><Relationship Id="rId37" Type="http://schemas.openxmlformats.org/officeDocument/2006/relationships/hyperlink" Target="http://en.wikipedia.org/wiki/Lebanon" TargetMode="External"/><Relationship Id="rId40" Type="http://schemas.openxmlformats.org/officeDocument/2006/relationships/hyperlink" Target="http://en.wikipedia.org/wiki/Libya" TargetMode="External"/><Relationship Id="rId45" Type="http://schemas.openxmlformats.org/officeDocument/2006/relationships/hyperlink" Target="http://en.wikipedia.org/wiki/Madagascar" TargetMode="External"/><Relationship Id="rId5" Type="http://schemas.openxmlformats.org/officeDocument/2006/relationships/hyperlink" Target="http://en.wikipedia.org/wiki/Fiji" TargetMode="External"/><Relationship Id="rId15" Type="http://schemas.openxmlformats.org/officeDocument/2006/relationships/hyperlink" Target="http://en.wikipedia.org/wiki/Guinea" TargetMode="External"/><Relationship Id="rId23" Type="http://schemas.openxmlformats.org/officeDocument/2006/relationships/hyperlink" Target="http://en.wikipedia.org/wiki/Iran" TargetMode="External"/><Relationship Id="rId28" Type="http://schemas.openxmlformats.org/officeDocument/2006/relationships/hyperlink" Target="http://en.wikipedia.org/wiki/Japan" TargetMode="External"/><Relationship Id="rId36" Type="http://schemas.openxmlformats.org/officeDocument/2006/relationships/hyperlink" Target="http://en.wikipedia.org/wiki/Latvia" TargetMode="External"/><Relationship Id="rId10" Type="http://schemas.openxmlformats.org/officeDocument/2006/relationships/hyperlink" Target="http://en.wikipedia.org/wiki/Georgia_(country)" TargetMode="External"/><Relationship Id="rId19" Type="http://schemas.openxmlformats.org/officeDocument/2006/relationships/hyperlink" Target="http://en.wikipedia.org/wiki/Honduras" TargetMode="External"/><Relationship Id="rId31" Type="http://schemas.openxmlformats.org/officeDocument/2006/relationships/hyperlink" Target="http://en.wikipedia.org/wiki/Kenya" TargetMode="External"/><Relationship Id="rId44" Type="http://schemas.openxmlformats.org/officeDocument/2006/relationships/hyperlink" Target="http://en.wikipedia.org/wiki/Republic_of_Macedonia" TargetMode="External"/><Relationship Id="rId4" Type="http://schemas.openxmlformats.org/officeDocument/2006/relationships/hyperlink" Target="http://en.wikipedia.org/wiki/Estonia" TargetMode="External"/><Relationship Id="rId9" Type="http://schemas.openxmlformats.org/officeDocument/2006/relationships/hyperlink" Target="http://en.wikipedia.org/wiki/The_Gambia" TargetMode="External"/><Relationship Id="rId14" Type="http://schemas.openxmlformats.org/officeDocument/2006/relationships/hyperlink" Target="http://en.wikipedia.org/wiki/Guatemala" TargetMode="External"/><Relationship Id="rId22" Type="http://schemas.openxmlformats.org/officeDocument/2006/relationships/hyperlink" Target="http://en.wikipedia.org/wiki/Indonesia" TargetMode="External"/><Relationship Id="rId27" Type="http://schemas.openxmlformats.org/officeDocument/2006/relationships/hyperlink" Target="http://en.wikipedia.org/wiki/Jamaica" TargetMode="External"/><Relationship Id="rId30" Type="http://schemas.openxmlformats.org/officeDocument/2006/relationships/hyperlink" Target="http://en.wikipedia.org/wiki/Kazakhstan" TargetMode="External"/><Relationship Id="rId35" Type="http://schemas.openxmlformats.org/officeDocument/2006/relationships/hyperlink" Target="http://en.wikipedia.org/wiki/Laos" TargetMode="External"/><Relationship Id="rId43" Type="http://schemas.openxmlformats.org/officeDocument/2006/relationships/hyperlink" Target="http://en.wikipedia.org/wiki/Luxembour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oldova" TargetMode="External"/><Relationship Id="rId13" Type="http://schemas.openxmlformats.org/officeDocument/2006/relationships/hyperlink" Target="http://en.wikipedia.org/wiki/Mozambique" TargetMode="External"/><Relationship Id="rId18" Type="http://schemas.openxmlformats.org/officeDocument/2006/relationships/hyperlink" Target="http://en.wikipedia.org/wiki/New_Zealand" TargetMode="External"/><Relationship Id="rId26" Type="http://schemas.openxmlformats.org/officeDocument/2006/relationships/hyperlink" Target="http://en.wikipedia.org/wiki/Papua_New_Guinea" TargetMode="External"/><Relationship Id="rId39" Type="http://schemas.openxmlformats.org/officeDocument/2006/relationships/hyperlink" Target="http://en.wikipedia.org/wiki/S%C3%A3o_Tom%C3%A9_and_Pr%C3%ADncipe" TargetMode="External"/><Relationship Id="rId3" Type="http://schemas.openxmlformats.org/officeDocument/2006/relationships/hyperlink" Target="http://en.wikipedia.org/wiki/Mali" TargetMode="External"/><Relationship Id="rId21" Type="http://schemas.openxmlformats.org/officeDocument/2006/relationships/hyperlink" Target="http://en.wikipedia.org/wiki/North_Korea" TargetMode="External"/><Relationship Id="rId34" Type="http://schemas.openxmlformats.org/officeDocument/2006/relationships/hyperlink" Target="http://en.wikipedia.org/wiki/Rwanda" TargetMode="External"/><Relationship Id="rId42" Type="http://schemas.openxmlformats.org/officeDocument/2006/relationships/hyperlink" Target="http://en.wikipedia.org/wiki/Serbia" TargetMode="External"/><Relationship Id="rId7" Type="http://schemas.openxmlformats.org/officeDocument/2006/relationships/hyperlink" Target="http://en.wikipedia.org/wiki/Mauritius" TargetMode="External"/><Relationship Id="rId12" Type="http://schemas.openxmlformats.org/officeDocument/2006/relationships/hyperlink" Target="http://en.wikipedia.org/wiki/Morocco" TargetMode="External"/><Relationship Id="rId17" Type="http://schemas.openxmlformats.org/officeDocument/2006/relationships/hyperlink" Target="http://en.wikipedia.org/wiki/Netherlands" TargetMode="External"/><Relationship Id="rId25" Type="http://schemas.openxmlformats.org/officeDocument/2006/relationships/hyperlink" Target="http://en.wikipedia.org/wiki/Panama" TargetMode="External"/><Relationship Id="rId33" Type="http://schemas.openxmlformats.org/officeDocument/2006/relationships/hyperlink" Target="http://en.wikipedia.org/wiki/Romania" TargetMode="External"/><Relationship Id="rId38" Type="http://schemas.openxmlformats.org/officeDocument/2006/relationships/hyperlink" Target="http://en.wikipedia.org/wiki/San_Marino" TargetMode="External"/><Relationship Id="rId46" Type="http://schemas.openxmlformats.org/officeDocument/2006/relationships/hyperlink" Target="http://en.wikipedia.org/wiki/Slovakia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Nauru" TargetMode="External"/><Relationship Id="rId20" Type="http://schemas.openxmlformats.org/officeDocument/2006/relationships/hyperlink" Target="http://en.wikipedia.org/wiki/Niger" TargetMode="External"/><Relationship Id="rId29" Type="http://schemas.openxmlformats.org/officeDocument/2006/relationships/hyperlink" Target="http://en.wikipedia.org/wiki/Poland" TargetMode="External"/><Relationship Id="rId41" Type="http://schemas.openxmlformats.org/officeDocument/2006/relationships/hyperlink" Target="http://en.wikipedia.org/wiki/Senegal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en.wikipedia.org/wiki/Mauritania" TargetMode="External"/><Relationship Id="rId11" Type="http://schemas.openxmlformats.org/officeDocument/2006/relationships/hyperlink" Target="http://en.wikipedia.org/wiki/Montenegro" TargetMode="External"/><Relationship Id="rId24" Type="http://schemas.openxmlformats.org/officeDocument/2006/relationships/hyperlink" Target="http://en.wikipedia.org/wiki/Palau" TargetMode="External"/><Relationship Id="rId32" Type="http://schemas.openxmlformats.org/officeDocument/2006/relationships/hyperlink" Target="http://en.wikipedia.org/wiki/Fiji" TargetMode="External"/><Relationship Id="rId37" Type="http://schemas.openxmlformats.org/officeDocument/2006/relationships/hyperlink" Target="http://en.wikipedia.org/wiki/Samoa" TargetMode="External"/><Relationship Id="rId40" Type="http://schemas.openxmlformats.org/officeDocument/2006/relationships/hyperlink" Target="http://en.wikipedia.org/wiki/Saudi_Arabia" TargetMode="External"/><Relationship Id="rId45" Type="http://schemas.openxmlformats.org/officeDocument/2006/relationships/hyperlink" Target="http://en.wikipedia.org/wiki/Singapore" TargetMode="External"/><Relationship Id="rId5" Type="http://schemas.openxmlformats.org/officeDocument/2006/relationships/hyperlink" Target="http://en.wikipedia.org/wiki/Marshall_Islands" TargetMode="External"/><Relationship Id="rId15" Type="http://schemas.openxmlformats.org/officeDocument/2006/relationships/hyperlink" Target="http://en.wikipedia.org/wiki/Namibia" TargetMode="External"/><Relationship Id="rId23" Type="http://schemas.openxmlformats.org/officeDocument/2006/relationships/hyperlink" Target="http://en.wikipedia.org/wiki/Oman" TargetMode="External"/><Relationship Id="rId28" Type="http://schemas.openxmlformats.org/officeDocument/2006/relationships/hyperlink" Target="http://en.wikipedia.org/wiki/Philippines" TargetMode="External"/><Relationship Id="rId36" Type="http://schemas.openxmlformats.org/officeDocument/2006/relationships/hyperlink" Target="http://en.wikipedia.org/wiki/Saint_Vincent_and_the_Grenadines" TargetMode="External"/><Relationship Id="rId10" Type="http://schemas.openxmlformats.org/officeDocument/2006/relationships/hyperlink" Target="http://en.wikipedia.org/wiki/Mongolia" TargetMode="External"/><Relationship Id="rId19" Type="http://schemas.openxmlformats.org/officeDocument/2006/relationships/hyperlink" Target="http://en.wikipedia.org/wiki/Nicaragua" TargetMode="External"/><Relationship Id="rId31" Type="http://schemas.openxmlformats.org/officeDocument/2006/relationships/hyperlink" Target="http://en.wikipedia.org/wiki/Qatar" TargetMode="External"/><Relationship Id="rId44" Type="http://schemas.openxmlformats.org/officeDocument/2006/relationships/hyperlink" Target="http://en.wikipedia.org/wiki/Sierra_Leone" TargetMode="External"/><Relationship Id="rId4" Type="http://schemas.openxmlformats.org/officeDocument/2006/relationships/hyperlink" Target="http://en.wikipedia.org/wiki/Malta" TargetMode="External"/><Relationship Id="rId9" Type="http://schemas.openxmlformats.org/officeDocument/2006/relationships/hyperlink" Target="http://en.wikipedia.org/wiki/Monaco" TargetMode="External"/><Relationship Id="rId14" Type="http://schemas.openxmlformats.org/officeDocument/2006/relationships/hyperlink" Target="http://en.wikipedia.org/wiki/Myanmar" TargetMode="External"/><Relationship Id="rId22" Type="http://schemas.openxmlformats.org/officeDocument/2006/relationships/hyperlink" Target="http://en.wikipedia.org/wiki/Norway" TargetMode="External"/><Relationship Id="rId27" Type="http://schemas.openxmlformats.org/officeDocument/2006/relationships/hyperlink" Target="http://en.wikipedia.org/wiki/Peru" TargetMode="External"/><Relationship Id="rId30" Type="http://schemas.openxmlformats.org/officeDocument/2006/relationships/hyperlink" Target="http://en.wikipedia.org/wiki/Portugal" TargetMode="External"/><Relationship Id="rId35" Type="http://schemas.openxmlformats.org/officeDocument/2006/relationships/hyperlink" Target="http://en.wikipedia.org/wiki/Saint_Lucia" TargetMode="External"/><Relationship Id="rId43" Type="http://schemas.openxmlformats.org/officeDocument/2006/relationships/hyperlink" Target="http://en.wikipedia.org/wiki/Seychel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C:\Documents and Settings\Shaun Owens\Local Settings\Temporary Internet Files\Content.IE5\BFHNRDSS\MPj040245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Government/Civics Domain</a:t>
            </a:r>
          </a:p>
        </p:txBody>
      </p:sp>
      <p:sp>
        <p:nvSpPr>
          <p:cNvPr id="13316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17375E"/>
                </a:solidFill>
                <a:latin typeface="Calibri" pitchFamily="34" charset="0"/>
              </a:rPr>
              <a:t>Sixth and Seventh Grade Social Studies</a:t>
            </a:r>
          </a:p>
        </p:txBody>
      </p:sp>
    </p:spTree>
    <p:extLst>
      <p:ext uri="{BB962C8B-B14F-4D97-AF65-F5344CB8AC3E}">
        <p14:creationId xmlns:p14="http://schemas.microsoft.com/office/powerpoint/2010/main" val="28948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52400" y="0"/>
            <a:ext cx="4800600" cy="71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List of Unitary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Slovenia"/>
              </a:rPr>
              <a:t>Slovenia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South Korea"/>
              </a:rPr>
              <a:t>Solomon Islands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South Korea"/>
              </a:rPr>
              <a:t>South Africa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South Korea"/>
              </a:rPr>
              <a:t>South Korea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 tooltip="Spain"/>
              </a:rPr>
              <a:t>Spain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Sri Lanka"/>
              </a:rPr>
              <a:t>Sri Lanka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Suriname"/>
              </a:rPr>
              <a:t>Suriname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 tooltip="Swaziland"/>
              </a:rPr>
              <a:t>Swaziland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Sweden"/>
              </a:rPr>
              <a:t>Sweden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0" action="ppaction://hlinkfile" tooltip="Syria"/>
              </a:rPr>
              <a:t>Syria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Republic of China"/>
              </a:rPr>
              <a:t>Republic of China (Taiwan)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2" action="ppaction://hlinkfile" tooltip="Tajikistan"/>
              </a:rPr>
              <a:t>Tajikistan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Tanzania"/>
              </a:rPr>
              <a:t>Tanzania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 tooltip="Thailand"/>
              </a:rPr>
              <a:t>Thailand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Togo"/>
              </a:rPr>
              <a:t>Togo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114800" y="457200"/>
            <a:ext cx="3352800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6" action="ppaction://hlinkfile" tooltip="Tonga"/>
              </a:rPr>
              <a:t>Tonga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 tooltip="Trinidad and Tobago"/>
              </a:rPr>
              <a:t>Trinidad and Tobago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Tunisia"/>
              </a:rPr>
              <a:t>Tunisia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Turkey"/>
              </a:rPr>
              <a:t>Turkey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Turkmenistan"/>
              </a:rPr>
              <a:t>Turkmenistan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Tuvalu"/>
              </a:rPr>
              <a:t>Tuvalu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Uganda"/>
              </a:rPr>
              <a:t>Uganda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 tooltip="Ukraine"/>
              </a:rPr>
              <a:t>Ukraine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Uzbekistan"/>
              </a:rPr>
              <a:t>United Kingdom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Uzbekistan"/>
              </a:rPr>
              <a:t>Uruguay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Uzbekistan"/>
              </a:rPr>
              <a:t>Uzbekistan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5" action="ppaction://hlinkfile" tooltip="Vanuatu"/>
              </a:rPr>
              <a:t>Vanuatu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6" action="ppaction://hlinkfile" tooltip="Vatican City"/>
              </a:rPr>
              <a:t>Vatican City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Vietnam"/>
              </a:rPr>
              <a:t>Vietnam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8" action="ppaction://hlinkfile" tooltip="Yemen"/>
              </a:rPr>
              <a:t>Yemen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162800" y="-76200"/>
            <a:ext cx="28956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29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29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0" action="ppaction://hlinkfile" tooltip="Zambia"/>
              </a:rPr>
              <a:t>Zambia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1" action="ppaction://hlinkfile" tooltip="Zimbabwe"/>
              </a:rPr>
              <a:t>Zimbabwe</a:t>
            </a: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Federal  (Federation)</a:t>
            </a: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Ways Government Distributes Power</a:t>
            </a:r>
          </a:p>
        </p:txBody>
      </p:sp>
      <p:sp>
        <p:nvSpPr>
          <p:cNvPr id="23556" name="Title 1"/>
          <p:cNvSpPr txBox="1">
            <a:spLocks/>
          </p:cNvSpPr>
          <p:nvPr/>
        </p:nvSpPr>
        <p:spPr bwMode="auto">
          <a:xfrm>
            <a:off x="0" y="5181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030A0"/>
                </a:solidFill>
                <a:latin typeface="Calibri" pitchFamily="34" charset="0"/>
              </a:rPr>
              <a:t>Teacher Notes: Students should be able to describe the ways governments distribute power, or identify the type of distribution from a description.</a:t>
            </a:r>
          </a:p>
        </p:txBody>
      </p:sp>
      <p:sp>
        <p:nvSpPr>
          <p:cNvPr id="23557" name="Title 1"/>
          <p:cNvSpPr txBox="1">
            <a:spLocks/>
          </p:cNvSpPr>
          <p:nvPr/>
        </p:nvSpPr>
        <p:spPr bwMode="auto">
          <a:xfrm>
            <a:off x="0" y="1752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Power is divided between one central and several regional authorities.</a:t>
            </a:r>
          </a:p>
        </p:txBody>
      </p:sp>
      <p:pic>
        <p:nvPicPr>
          <p:cNvPr id="23558" name="Picture 3" descr="C:\Documents and Settings\Shaun Owens\Local Settings\Temporary Internet Files\Content.IE5\E5U92XET\MPj04092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0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Federation / Federal</a:t>
            </a: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17375E"/>
                </a:solidFill>
                <a:latin typeface="Calibri" pitchFamily="34" charset="0"/>
              </a:rPr>
              <a:t>Ways Government Distributes Power</a:t>
            </a:r>
          </a:p>
        </p:txBody>
      </p:sp>
      <p:sp>
        <p:nvSpPr>
          <p:cNvPr id="16" name="Oval 15"/>
          <p:cNvSpPr/>
          <p:nvPr/>
        </p:nvSpPr>
        <p:spPr>
          <a:xfrm>
            <a:off x="76200" y="1524000"/>
            <a:ext cx="228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b="1" dirty="0">
                <a:solidFill>
                  <a:prstClr val="white"/>
                </a:solidFill>
              </a:rPr>
              <a:t>Regional </a:t>
            </a:r>
            <a:r>
              <a:rPr lang="en-US" sz="28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19" name="Up-Down Arrow 18"/>
          <p:cNvSpPr/>
          <p:nvPr/>
        </p:nvSpPr>
        <p:spPr>
          <a:xfrm rot="17494931">
            <a:off x="2503488" y="2789238"/>
            <a:ext cx="696912" cy="1268412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29000" y="2743200"/>
            <a:ext cx="2286000" cy="2286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b="1" dirty="0">
                <a:solidFill>
                  <a:prstClr val="white"/>
                </a:solidFill>
              </a:rPr>
              <a:t>Central </a:t>
            </a:r>
            <a:r>
              <a:rPr lang="en-US" sz="28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21" name="Oval 20"/>
          <p:cNvSpPr/>
          <p:nvPr/>
        </p:nvSpPr>
        <p:spPr>
          <a:xfrm>
            <a:off x="76200" y="4495800"/>
            <a:ext cx="228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b="1" dirty="0">
                <a:solidFill>
                  <a:prstClr val="white"/>
                </a:solidFill>
              </a:rPr>
              <a:t>Regional </a:t>
            </a:r>
            <a:r>
              <a:rPr lang="en-US" sz="28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22" name="Up-Down Arrow 21"/>
          <p:cNvSpPr/>
          <p:nvPr/>
        </p:nvSpPr>
        <p:spPr>
          <a:xfrm rot="14786619">
            <a:off x="2658268" y="4228307"/>
            <a:ext cx="696913" cy="1435100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81800" y="1524000"/>
            <a:ext cx="228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b="1" dirty="0">
                <a:solidFill>
                  <a:prstClr val="white"/>
                </a:solidFill>
              </a:rPr>
              <a:t>Regional </a:t>
            </a:r>
            <a:r>
              <a:rPr lang="en-US" sz="28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24" name="Up-Down Arrow 23"/>
          <p:cNvSpPr/>
          <p:nvPr/>
        </p:nvSpPr>
        <p:spPr>
          <a:xfrm rot="14812689">
            <a:off x="5933282" y="2834481"/>
            <a:ext cx="698500" cy="1268413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781800" y="4495800"/>
            <a:ext cx="228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100" b="1" dirty="0">
                <a:solidFill>
                  <a:prstClr val="white"/>
                </a:solidFill>
              </a:rPr>
              <a:t>Regional </a:t>
            </a:r>
            <a:r>
              <a:rPr lang="en-US" sz="28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26" name="Up-Down Arrow 25"/>
          <p:cNvSpPr/>
          <p:nvPr/>
        </p:nvSpPr>
        <p:spPr>
          <a:xfrm rot="7097298">
            <a:off x="5803107" y="4260056"/>
            <a:ext cx="698500" cy="1401763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0" y="84138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List of countries with Federal Governments   (24)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304800" y="496888"/>
            <a:ext cx="34290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/>
              </a:rPr>
              <a:t>Argentina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/>
              </a:rPr>
              <a:t>Australia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/>
              </a:rPr>
              <a:t>Austria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/>
              </a:rPr>
              <a:t>Belgium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/>
              </a:rPr>
              <a:t>Bosnia and Herzegovina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/>
              </a:rPr>
              <a:t>Brazil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/>
              </a:rPr>
              <a:t>Canada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0" action="ppaction://hlinkfile"/>
              </a:rPr>
              <a:t>Comoros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/>
              </a:rPr>
              <a:t>Ethiopia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2" action="ppaction://hlinkfile"/>
              </a:rPr>
              <a:t>Germany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/>
              </a:rPr>
              <a:t>India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/>
              </a:rPr>
              <a:t>Malaysia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2743200" y="896938"/>
            <a:ext cx="32004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/>
              </a:rPr>
              <a:t>Mexico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6" action="ppaction://hlinkfile"/>
              </a:rPr>
              <a:t>Micronesia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/>
              </a:rPr>
              <a:t>Nigeria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/>
              </a:rPr>
              <a:t>Pakistan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/>
              </a:rPr>
              <a:t>Russia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/>
              </a:rPr>
              <a:t>St. Kitts and Nevis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/>
              </a:rPr>
              <a:t>South Africa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/>
              </a:rPr>
              <a:t>Spain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/>
              </a:rPr>
              <a:t>Switzerland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/>
              </a:rPr>
              <a:t>United Arab Emirates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5" action="ppaction://hlinkfile"/>
              </a:rPr>
              <a:t>United States of America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6" action="ppaction://hlinkfile"/>
              </a:rPr>
              <a:t>Venezuela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6096000" y="990600"/>
            <a:ext cx="2590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Countries in Transition to Federalism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/>
              </a:rPr>
              <a:t>Iraq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8" action="ppaction://hlinkfile"/>
              </a:rPr>
              <a:t>Sudan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Countries Considering a Federal System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9" action="ppaction://hlinkfile"/>
              </a:rPr>
              <a:t>Sri Lanka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12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Confederation</a:t>
            </a:r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Ways Government Distributes Power</a:t>
            </a: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304800" y="19050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4000" b="1">
                <a:solidFill>
                  <a:srgbClr val="006600"/>
                </a:solidFill>
                <a:latin typeface="Calibri" pitchFamily="34" charset="0"/>
              </a:rPr>
              <a:t>  </a:t>
            </a:r>
            <a:r>
              <a:rPr lang="en-US" altLang="en-US" sz="3600" b="1">
                <a:solidFill>
                  <a:srgbClr val="006600"/>
                </a:solidFill>
                <a:latin typeface="Calibri" pitchFamily="34" charset="0"/>
              </a:rPr>
              <a:t>Voluntary association of independent states that often only delegate a few powers to the central authority.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3600" b="1">
                <a:solidFill>
                  <a:srgbClr val="006600"/>
                </a:solidFill>
                <a:latin typeface="Calibri" pitchFamily="34" charset="0"/>
              </a:rPr>
              <a:t>  Secure some common purpose.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3600" b="1">
                <a:solidFill>
                  <a:srgbClr val="006600"/>
                </a:solidFill>
                <a:latin typeface="Calibri" pitchFamily="34" charset="0"/>
              </a:rPr>
              <a:t>  Agree to certain limitations on their freedom of action.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3600" b="1">
                <a:solidFill>
                  <a:srgbClr val="006600"/>
                </a:solidFill>
                <a:latin typeface="Calibri" pitchFamily="34" charset="0"/>
              </a:rPr>
              <a:t>  States retain considerable independence.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3600" b="1">
                <a:solidFill>
                  <a:srgbClr val="006600"/>
                </a:solidFill>
                <a:latin typeface="Calibri" pitchFamily="34" charset="0"/>
              </a:rPr>
              <a:t>  Less binding than a federation.</a:t>
            </a:r>
          </a:p>
        </p:txBody>
      </p:sp>
      <p:pic>
        <p:nvPicPr>
          <p:cNvPr id="87043" name="Picture 3" descr="C:\Documents and Settings\Shaun Owens\Local Settings\Temporary Internet Files\Content.IE5\E5U92XET\MPj040926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Shaun Owens\Local Settings\Temporary Internet Files\Content.IE5\E5U92XET\MPj040926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23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/>
          <p:nvPr/>
        </p:nvSpPr>
        <p:spPr>
          <a:xfrm rot="1000903">
            <a:off x="2433638" y="3016250"/>
            <a:ext cx="1382712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20138295">
            <a:off x="2424113" y="4749800"/>
            <a:ext cx="1382712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2268188">
            <a:off x="5565775" y="4751388"/>
            <a:ext cx="1382713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9537538">
            <a:off x="5645150" y="3090863"/>
            <a:ext cx="12192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581400" y="3200400"/>
            <a:ext cx="2209800" cy="1905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prstClr val="white"/>
                </a:solidFill>
              </a:rPr>
              <a:t>Central </a:t>
            </a:r>
            <a:r>
              <a:rPr lang="en-US" sz="2400" b="1" dirty="0">
                <a:solidFill>
                  <a:prstClr val="white"/>
                </a:solidFill>
              </a:rPr>
              <a:t>Authority</a:t>
            </a:r>
            <a:endParaRPr lang="en-US" sz="3400" b="1" dirty="0">
              <a:solidFill>
                <a:prstClr val="white"/>
              </a:solidFill>
            </a:endParaRPr>
          </a:p>
        </p:txBody>
      </p:sp>
      <p:sp>
        <p:nvSpPr>
          <p:cNvPr id="27655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Confederation</a:t>
            </a:r>
          </a:p>
        </p:txBody>
      </p:sp>
      <p:sp>
        <p:nvSpPr>
          <p:cNvPr id="27656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17375E"/>
                </a:solidFill>
                <a:latin typeface="Calibri" pitchFamily="34" charset="0"/>
              </a:rPr>
              <a:t>Ways Government Distributes Power</a:t>
            </a:r>
          </a:p>
        </p:txBody>
      </p:sp>
      <p:sp>
        <p:nvSpPr>
          <p:cNvPr id="5" name="Oval 4"/>
          <p:cNvSpPr/>
          <p:nvPr/>
        </p:nvSpPr>
        <p:spPr>
          <a:xfrm>
            <a:off x="6324600" y="1524000"/>
            <a:ext cx="281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prstClr val="white"/>
                </a:solidFill>
              </a:rPr>
              <a:t>Regional Authority</a:t>
            </a:r>
          </a:p>
        </p:txBody>
      </p:sp>
      <p:sp>
        <p:nvSpPr>
          <p:cNvPr id="15" name="Oval 14"/>
          <p:cNvSpPr/>
          <p:nvPr/>
        </p:nvSpPr>
        <p:spPr>
          <a:xfrm>
            <a:off x="6324600" y="4191000"/>
            <a:ext cx="281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prstClr val="white"/>
                </a:solidFill>
              </a:rPr>
              <a:t>Regional Authority</a:t>
            </a:r>
          </a:p>
        </p:txBody>
      </p:sp>
      <p:sp>
        <p:nvSpPr>
          <p:cNvPr id="16" name="Oval 15"/>
          <p:cNvSpPr/>
          <p:nvPr/>
        </p:nvSpPr>
        <p:spPr>
          <a:xfrm>
            <a:off x="76200" y="1524000"/>
            <a:ext cx="281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prstClr val="white"/>
                </a:solidFill>
              </a:rPr>
              <a:t>Regional Authority</a:t>
            </a:r>
          </a:p>
        </p:txBody>
      </p:sp>
      <p:sp>
        <p:nvSpPr>
          <p:cNvPr id="17" name="Oval 16"/>
          <p:cNvSpPr/>
          <p:nvPr/>
        </p:nvSpPr>
        <p:spPr>
          <a:xfrm>
            <a:off x="76200" y="4191000"/>
            <a:ext cx="2819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prstClr val="white"/>
                </a:solidFill>
              </a:rPr>
              <a:t>Regional Authority</a:t>
            </a:r>
          </a:p>
        </p:txBody>
      </p:sp>
    </p:spTree>
    <p:extLst>
      <p:ext uri="{BB962C8B-B14F-4D97-AF65-F5344CB8AC3E}">
        <p14:creationId xmlns:p14="http://schemas.microsoft.com/office/powerpoint/2010/main" val="15427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0" y="163513"/>
            <a:ext cx="9144000" cy="720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List of Confederations- Today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hlinkClick r:id="rId3" action="ppaction://hlinkfile" tooltip="Iroquois Confederacy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Iroquois Confederacy"/>
              </a:rPr>
              <a:t>Iroquois Confederacy</a:t>
            </a:r>
            <a:r>
              <a:rPr lang="en-US" altLang="en-US" sz="2400">
                <a:solidFill>
                  <a:srgbClr val="000000"/>
                </a:solidFill>
              </a:rPr>
              <a:t> (1090–present)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>
                <a:solidFill>
                  <a:srgbClr val="0000FF"/>
                </a:solidFill>
              </a:rPr>
              <a:t>European Union and OPEC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600" b="1" u="sng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Historic confederations</a:t>
            </a:r>
            <a:endParaRPr lang="en-US" altLang="en-US" sz="2400" b="1" u="sng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Some have more the characteristics of a </a:t>
            </a:r>
            <a:r>
              <a:rPr lang="en-US" altLang="en-US" sz="2400">
                <a:solidFill>
                  <a:srgbClr val="000000"/>
                </a:solidFill>
                <a:hlinkClick r:id="rId4" action="ppaction://hlinkfile" tooltip="Personal union"/>
              </a:rPr>
              <a:t>personal union</a:t>
            </a:r>
            <a:r>
              <a:rPr lang="en-US" altLang="en-US" sz="2400">
                <a:solidFill>
                  <a:srgbClr val="000000"/>
                </a:solidFill>
              </a:rPr>
              <a:t>, but they are still listed here because of their own self-styling.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 tooltip="Crown of Aragon"/>
              </a:rPr>
              <a:t>Crown of Aragon</a:t>
            </a:r>
            <a:r>
              <a:rPr lang="en-US" altLang="en-US" sz="2400">
                <a:solidFill>
                  <a:srgbClr val="000000"/>
                </a:solidFill>
              </a:rPr>
              <a:t> (1137–1716)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Polish-Lithuanian Commonwealth"/>
              </a:rPr>
              <a:t>Polish-Lithuanian Commonwealth</a:t>
            </a:r>
            <a:r>
              <a:rPr lang="en-US" altLang="en-US" sz="2400">
                <a:solidFill>
                  <a:srgbClr val="000000"/>
                </a:solidFill>
              </a:rPr>
              <a:t> (confederated personal union; 1447–1492, 1501–1569, (different </a:t>
            </a:r>
            <a:r>
              <a:rPr lang="en-US" altLang="en-US" sz="2400">
                <a:solidFill>
                  <a:srgbClr val="000000"/>
                </a:solidFill>
                <a:hlinkClick r:id="rId7" action="ppaction://hlinkfile" tooltip="Government"/>
              </a:rPr>
              <a:t>governments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8" action="ppaction://hlinkfile" tooltip="Armies"/>
              </a:rPr>
              <a:t>armies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9" action="ppaction://hlinkfile" tooltip="Treasury"/>
              </a:rPr>
              <a:t>treasuries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10" action="ppaction://hlinkfile" tooltip="Law"/>
              </a:rPr>
              <a:t>laws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11" action="ppaction://hlinkfile" tooltip="Territory (country subdivision)"/>
              </a:rPr>
              <a:t>territories</a:t>
            </a:r>
            <a:r>
              <a:rPr lang="en-US" altLang="en-US" sz="2400">
                <a:solidFill>
                  <a:srgbClr val="000000"/>
                </a:solidFill>
              </a:rPr>
              <a:t> with </a:t>
            </a:r>
            <a:r>
              <a:rPr lang="en-US" altLang="en-US" sz="2400">
                <a:solidFill>
                  <a:srgbClr val="000000"/>
                </a:solidFill>
                <a:hlinkClick r:id="rId12" action="ppaction://hlinkfile" tooltip="Border"/>
              </a:rPr>
              <a:t>borders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13" action="ppaction://hlinkfile" tooltip="Citizenship"/>
              </a:rPr>
              <a:t>citizenships</a:t>
            </a:r>
            <a:r>
              <a:rPr lang="en-US" altLang="en-US" sz="2400">
                <a:solidFill>
                  <a:srgbClr val="000000"/>
                </a:solidFill>
              </a:rPr>
              <a:t>; common </a:t>
            </a:r>
            <a:r>
              <a:rPr lang="en-US" altLang="en-US" sz="2400">
                <a:solidFill>
                  <a:srgbClr val="000000"/>
                </a:solidFill>
                <a:hlinkClick r:id="rId14" action="ppaction://hlinkfile" tooltip="Monarch"/>
              </a:rPr>
              <a:t>monarch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5" action="ppaction://hlinkfile" tooltip="Grand Duke"/>
              </a:rPr>
              <a:t>Grand Duke</a:t>
            </a:r>
            <a:r>
              <a:rPr lang="en-US" altLang="en-US" sz="2400">
                <a:solidFill>
                  <a:srgbClr val="000000"/>
                </a:solidFill>
              </a:rPr>
              <a:t> of Lithuania and </a:t>
            </a:r>
            <a:r>
              <a:rPr lang="en-US" altLang="en-US" sz="2400">
                <a:solidFill>
                  <a:srgbClr val="000000"/>
                </a:solidFill>
                <a:hlinkClick r:id="rId16" action="ppaction://hlinkfile" tooltip="King of Poland"/>
              </a:rPr>
              <a:t>King of Poland</a:t>
            </a:r>
            <a:r>
              <a:rPr lang="en-US" altLang="en-US" sz="2400">
                <a:solidFill>
                  <a:srgbClr val="000000"/>
                </a:solidFill>
              </a:rPr>
              <a:t>), </a:t>
            </a:r>
            <a:r>
              <a:rPr lang="en-US" altLang="en-US" sz="2400">
                <a:solidFill>
                  <a:srgbClr val="000000"/>
                </a:solidFill>
                <a:hlinkClick r:id="rId17" action="ppaction://hlinkfile" tooltip="Parliament"/>
              </a:rPr>
              <a:t>parliament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8" action="ppaction://hlinkfile" tooltip="Sejm"/>
              </a:rPr>
              <a:t>Sejm</a:t>
            </a:r>
            <a:r>
              <a:rPr lang="en-US" altLang="en-US" sz="2400">
                <a:solidFill>
                  <a:srgbClr val="000000"/>
                </a:solidFill>
              </a:rPr>
              <a:t>) and </a:t>
            </a:r>
            <a:r>
              <a:rPr lang="en-US" altLang="en-US" sz="2400">
                <a:solidFill>
                  <a:srgbClr val="000000"/>
                </a:solidFill>
                <a:hlinkClick r:id="rId19" action="ppaction://hlinkfile" tooltip="Currency"/>
              </a:rPr>
              <a:t>currency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Switzerland"/>
              </a:rPr>
              <a:t>Switzerland</a:t>
            </a:r>
            <a:r>
              <a:rPr lang="en-US" altLang="en-US" sz="2400">
                <a:solidFill>
                  <a:srgbClr val="000000"/>
                </a:solidFill>
              </a:rPr>
              <a:t> (1291–1848), officially the Swiss Confederation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Republic of the Seven United Provinces of the Netherlands"/>
              </a:rPr>
              <a:t>Republic of the Seven United Provinces of the Netherlands</a:t>
            </a:r>
            <a:r>
              <a:rPr lang="en-US" altLang="en-US" sz="2400">
                <a:solidFill>
                  <a:srgbClr val="000000"/>
                </a:solidFill>
              </a:rPr>
              <a:t>  (1581-1795)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Confederate Ireland"/>
              </a:rPr>
              <a:t>Confederate Ireland</a:t>
            </a:r>
            <a:r>
              <a:rPr lang="en-US" altLang="en-US" sz="2400">
                <a:solidFill>
                  <a:srgbClr val="000000"/>
                </a:solidFill>
              </a:rPr>
              <a:t> (1641-1649)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0" y="228600"/>
            <a:ext cx="9144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Historic confederations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hlinkClick r:id="rId3" action="ppaction://hlinkfile" tooltip="New England Confederation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New England Confederation"/>
              </a:rPr>
              <a:t>New England Confederation</a:t>
            </a:r>
            <a:r>
              <a:rPr lang="en-US" altLang="en-US" sz="2400">
                <a:solidFill>
                  <a:srgbClr val="000000"/>
                </a:solidFill>
              </a:rPr>
              <a:t> (1643–1684)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United States of America"/>
              </a:rPr>
              <a:t>United States of America</a:t>
            </a:r>
            <a:r>
              <a:rPr lang="en-US" altLang="en-US" sz="2400">
                <a:solidFill>
                  <a:srgbClr val="000000"/>
                </a:solidFill>
              </a:rPr>
              <a:t> under the </a:t>
            </a:r>
            <a:r>
              <a:rPr lang="en-US" altLang="en-US" sz="2400">
                <a:solidFill>
                  <a:srgbClr val="000000"/>
                </a:solidFill>
                <a:hlinkClick r:id="rId5" action="ppaction://hlinkfile" tooltip="Articles of Confederation"/>
              </a:rPr>
              <a:t>Articles of Confederation</a:t>
            </a:r>
            <a:r>
              <a:rPr lang="en-US" altLang="en-US" sz="2400">
                <a:solidFill>
                  <a:srgbClr val="000000"/>
                </a:solidFill>
              </a:rPr>
              <a:t> (1781–1789)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Confederate States of America"/>
              </a:rPr>
              <a:t>Confederate States of America</a:t>
            </a:r>
            <a:r>
              <a:rPr lang="en-US" altLang="en-US" sz="2400">
                <a:solidFill>
                  <a:srgbClr val="000000"/>
                </a:solidFill>
              </a:rPr>
              <a:t>, (1861–1865)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Aro Confederacy"/>
              </a:rPr>
              <a:t>Aro Confederacy</a:t>
            </a:r>
            <a:r>
              <a:rPr lang="en-US" altLang="en-US" sz="2400">
                <a:solidFill>
                  <a:srgbClr val="000000"/>
                </a:solidFill>
              </a:rPr>
              <a:t>, (1690 -1902), in what is now </a:t>
            </a:r>
            <a:r>
              <a:rPr lang="en-US" altLang="en-US" sz="2400">
                <a:solidFill>
                  <a:srgbClr val="000000"/>
                </a:solidFill>
                <a:hlinkClick r:id="rId8" action="ppaction://hlinkfile" tooltip="Nigeria"/>
              </a:rPr>
              <a:t>Nigeria</a:t>
            </a:r>
            <a:r>
              <a:rPr lang="en-US" altLang="en-US" sz="2400">
                <a:solidFill>
                  <a:srgbClr val="000000"/>
                </a:solidFill>
              </a:rPr>
              <a:t>, </a:t>
            </a:r>
            <a:r>
              <a:rPr lang="en-US" altLang="en-US" sz="2400">
                <a:solidFill>
                  <a:srgbClr val="000000"/>
                </a:solidFill>
                <a:hlinkClick r:id="rId9" action="ppaction://hlinkfile" tooltip="Cameroon"/>
              </a:rPr>
              <a:t>Cameroon</a:t>
            </a:r>
            <a:r>
              <a:rPr lang="en-US" altLang="en-US" sz="2400">
                <a:solidFill>
                  <a:srgbClr val="000000"/>
                </a:solidFill>
              </a:rPr>
              <a:t> and </a:t>
            </a:r>
            <a:r>
              <a:rPr lang="en-US" altLang="en-US" sz="2400">
                <a:solidFill>
                  <a:srgbClr val="000000"/>
                </a:solidFill>
                <a:hlinkClick r:id="rId10" action="ppaction://hlinkfile" tooltip="Equatorial Guinea"/>
              </a:rPr>
              <a:t>Equatorial Guinea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Union of African States"/>
              </a:rPr>
              <a:t>Union of African States</a:t>
            </a:r>
            <a:r>
              <a:rPr lang="en-US" altLang="en-US" sz="2400">
                <a:solidFill>
                  <a:srgbClr val="000000"/>
                </a:solidFill>
              </a:rPr>
              <a:t> (1961–1963, </a:t>
            </a:r>
            <a:r>
              <a:rPr lang="en-US" altLang="en-US" sz="2400">
                <a:solidFill>
                  <a:srgbClr val="000000"/>
                </a:solidFill>
                <a:hlinkClick r:id="rId12" action="ppaction://hlinkfile" tooltip="Mali"/>
              </a:rPr>
              <a:t>Mali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3" action="ppaction://hlinkfile" tooltip="Ghana"/>
              </a:rPr>
              <a:t>Ghana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4" action="ppaction://hlinkfile" tooltip="Guinea"/>
              </a:rPr>
              <a:t>Guinea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Sénégambia Confederation"/>
              </a:rPr>
              <a:t>Senegambia</a:t>
            </a:r>
            <a:r>
              <a:rPr lang="en-US" altLang="en-US" sz="2400">
                <a:solidFill>
                  <a:srgbClr val="000000"/>
                </a:solidFill>
              </a:rPr>
              <a:t> (1982–1989, </a:t>
            </a:r>
            <a:r>
              <a:rPr lang="en-US" altLang="en-US" sz="2400">
                <a:solidFill>
                  <a:srgbClr val="000000"/>
                </a:solidFill>
                <a:hlinkClick r:id="rId16" action="ppaction://hlinkfile" tooltip="Senegal"/>
              </a:rPr>
              <a:t>Senegal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7" action="ppaction://hlinkfile" tooltip="Gambia"/>
              </a:rPr>
              <a:t>Gambia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Hanseatic League"/>
              </a:rPr>
              <a:t>Hanseatic League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United Provinces of New Granada"/>
              </a:rPr>
              <a:t>United Provinces of New Granada</a:t>
            </a:r>
            <a:r>
              <a:rPr lang="en-US" altLang="en-US" sz="2400">
                <a:solidFill>
                  <a:srgbClr val="000000"/>
                </a:solidFill>
              </a:rPr>
              <a:t> (1810–1816 in what is now </a:t>
            </a:r>
            <a:r>
              <a:rPr lang="en-US" altLang="en-US" sz="2400">
                <a:solidFill>
                  <a:srgbClr val="000000"/>
                </a:solidFill>
                <a:hlinkClick r:id="rId20" action="ppaction://hlinkfile" tooltip="Colombia"/>
              </a:rPr>
              <a:t>Colombia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Powhatan Confederacy"/>
              </a:rPr>
              <a:t>Powhatan Confederacy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Carlist States in Spain (page does not exist)"/>
              </a:rPr>
              <a:t>Carlist States in Spain</a:t>
            </a:r>
            <a:r>
              <a:rPr lang="en-US" altLang="en-US" sz="2400">
                <a:solidFill>
                  <a:srgbClr val="000000"/>
                </a:solidFill>
              </a:rPr>
              <a:t> (1872–1876)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 tooltip="State Union of Serbia and Montenegro"/>
              </a:rPr>
              <a:t>Serbia and Montenegro</a:t>
            </a:r>
            <a:r>
              <a:rPr lang="en-US" altLang="en-US" sz="2400">
                <a:solidFill>
                  <a:srgbClr val="000000"/>
                </a:solidFill>
              </a:rPr>
              <a:t> (2003–2006) </a:t>
            </a:r>
          </a:p>
        </p:txBody>
      </p:sp>
    </p:spTree>
    <p:extLst>
      <p:ext uri="{BB962C8B-B14F-4D97-AF65-F5344CB8AC3E}">
        <p14:creationId xmlns:p14="http://schemas.microsoft.com/office/powerpoint/2010/main" val="38254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0" y="228600"/>
            <a:ext cx="9144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Historic confederations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hlinkClick r:id="rId3" action="ppaction://hlinkfile" tooltip="United Arab Republic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United Arab Republic"/>
              </a:rPr>
              <a:t>United Arab Republic</a:t>
            </a:r>
            <a:r>
              <a:rPr lang="en-US" altLang="en-US" sz="2400">
                <a:solidFill>
                  <a:srgbClr val="000000"/>
                </a:solidFill>
              </a:rPr>
              <a:t> (confederation de-facto; 1958–1961, </a:t>
            </a:r>
            <a:r>
              <a:rPr lang="en-US" altLang="en-US" sz="2400">
                <a:solidFill>
                  <a:srgbClr val="000000"/>
                </a:solidFill>
                <a:hlinkClick r:id="rId4" action="ppaction://hlinkfile" tooltip="Egypt"/>
              </a:rPr>
              <a:t>Egypt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5" action="ppaction://hlinkfile" tooltip="Syria"/>
              </a:rPr>
              <a:t>Syria</a:t>
            </a:r>
            <a:r>
              <a:rPr lang="en-US" altLang="en-US" sz="2400">
                <a:solidFill>
                  <a:srgbClr val="000000"/>
                </a:solidFill>
              </a:rPr>
              <a:t>; 1963, </a:t>
            </a:r>
            <a:r>
              <a:rPr lang="en-US" altLang="en-US" sz="2400">
                <a:solidFill>
                  <a:srgbClr val="000000"/>
                </a:solidFill>
                <a:hlinkClick r:id="rId4" action="ppaction://hlinkfile" tooltip="Egypt"/>
              </a:rPr>
              <a:t>Egypt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5" action="ppaction://hlinkfile" tooltip="Syria"/>
              </a:rPr>
              <a:t>Syria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6" action="ppaction://hlinkfile" tooltip="Iraq"/>
              </a:rPr>
              <a:t>Iraq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Arab Federation of Iraq and Jordan"/>
              </a:rPr>
              <a:t>Arab Federation</a:t>
            </a:r>
            <a:r>
              <a:rPr lang="en-US" altLang="en-US" sz="2400">
                <a:solidFill>
                  <a:srgbClr val="000000"/>
                </a:solidFill>
              </a:rPr>
              <a:t> (confederation de-facto; 1958, (</a:t>
            </a:r>
            <a:r>
              <a:rPr lang="en-US" altLang="en-US" sz="2400">
                <a:solidFill>
                  <a:srgbClr val="000000"/>
                </a:solidFill>
                <a:hlinkClick r:id="rId6" action="ppaction://hlinkfile" tooltip="Iraq"/>
              </a:rPr>
              <a:t>Iraq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8" action="ppaction://hlinkfile" tooltip="Jordan"/>
              </a:rPr>
              <a:t>Jordan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Federation of Arab Republics"/>
              </a:rPr>
              <a:t>Federation of Arab Republics</a:t>
            </a:r>
            <a:r>
              <a:rPr lang="en-US" altLang="en-US" sz="2400">
                <a:solidFill>
                  <a:srgbClr val="000000"/>
                </a:solidFill>
              </a:rPr>
              <a:t> (confederation de-facto; 1972, </a:t>
            </a:r>
            <a:r>
              <a:rPr lang="en-US" altLang="en-US" sz="2400">
                <a:solidFill>
                  <a:srgbClr val="000000"/>
                </a:solidFill>
                <a:hlinkClick r:id="rId4" action="ppaction://hlinkfile" tooltip="Egypt"/>
              </a:rPr>
              <a:t>Egypt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5" action="ppaction://hlinkfile" tooltip="Syria"/>
              </a:rPr>
              <a:t>Syria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0" action="ppaction://hlinkfile" tooltip="Libya"/>
              </a:rPr>
              <a:t>Libya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Arab Islamic Republic"/>
              </a:rPr>
              <a:t>Arab Islamic Republic</a:t>
            </a:r>
            <a:r>
              <a:rPr lang="en-US" altLang="en-US" sz="2400">
                <a:solidFill>
                  <a:srgbClr val="000000"/>
                </a:solidFill>
              </a:rPr>
              <a:t> (confederation de-facto; 1974, </a:t>
            </a:r>
            <a:r>
              <a:rPr lang="en-US" altLang="en-US" sz="2400">
                <a:solidFill>
                  <a:srgbClr val="000000"/>
                </a:solidFill>
                <a:hlinkClick r:id="rId10" action="ppaction://hlinkfile" tooltip="Libya"/>
              </a:rPr>
              <a:t>Libya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2" action="ppaction://hlinkfile" tooltip="Tunisia"/>
              </a:rPr>
              <a:t>Tunisia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Peru-Bolivian Confederation"/>
              </a:rPr>
              <a:t>Peru-Bolivian Confederation</a:t>
            </a:r>
            <a:r>
              <a:rPr lang="en-US" altLang="en-US" sz="2400">
                <a:solidFill>
                  <a:srgbClr val="000000"/>
                </a:solidFill>
              </a:rPr>
              <a:t> (1836–1839)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 tooltip="Kalmar Union"/>
              </a:rPr>
              <a:t>Kalmar Union</a:t>
            </a:r>
            <a:r>
              <a:rPr lang="en-US" altLang="en-US" sz="2400">
                <a:solidFill>
                  <a:srgbClr val="000000"/>
                </a:solidFill>
              </a:rPr>
              <a:t> (confederated personal union; 1397–1523, </a:t>
            </a:r>
            <a:r>
              <a:rPr lang="en-US" altLang="en-US" sz="2400">
                <a:solidFill>
                  <a:srgbClr val="000000"/>
                </a:solidFill>
                <a:hlinkClick r:id="rId15" action="ppaction://hlinkfile" tooltip="Denmark"/>
              </a:rPr>
              <a:t>Denmark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6" action="ppaction://hlinkfile" tooltip="Sweden"/>
              </a:rPr>
              <a:t>Sweden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17" action="ppaction://hlinkfile" tooltip="Norway"/>
              </a:rPr>
              <a:t>Norway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Denmark-Norway"/>
              </a:rPr>
              <a:t>Denmark-Norway</a:t>
            </a:r>
            <a:r>
              <a:rPr lang="en-US" altLang="en-US" sz="2400">
                <a:solidFill>
                  <a:srgbClr val="000000"/>
                </a:solidFill>
              </a:rPr>
              <a:t> (confederated personal union; 1536–1814)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Union between Sweden and Norway"/>
              </a:rPr>
              <a:t>Sweden-Norway</a:t>
            </a:r>
            <a:r>
              <a:rPr lang="en-US" altLang="en-US" sz="2400">
                <a:solidFill>
                  <a:srgbClr val="000000"/>
                </a:solidFill>
              </a:rPr>
              <a:t> (confederated personal union; 1814–1905)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Confederation of Central America"/>
              </a:rPr>
              <a:t>Confederation of Central America</a:t>
            </a:r>
            <a:r>
              <a:rPr lang="en-US" altLang="en-US" sz="2400">
                <a:solidFill>
                  <a:srgbClr val="000000"/>
                </a:solidFill>
              </a:rPr>
              <a:t> (1842–1844, </a:t>
            </a:r>
            <a:r>
              <a:rPr lang="en-US" altLang="en-US" sz="2400">
                <a:solidFill>
                  <a:srgbClr val="000000"/>
                </a:solidFill>
                <a:hlinkClick r:id="rId21" action="ppaction://hlinkfile" tooltip="El Salvador"/>
              </a:rPr>
              <a:t>El Salvador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22" action="ppaction://hlinkfile" tooltip="Guatemala"/>
              </a:rPr>
              <a:t>Guatemala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23" action="ppaction://hlinkfile" tooltip="Honduras"/>
              </a:rPr>
              <a:t>Honduras</a:t>
            </a:r>
            <a:r>
              <a:rPr lang="en-US" altLang="en-US" sz="2400">
                <a:solidFill>
                  <a:srgbClr val="000000"/>
                </a:solidFill>
              </a:rPr>
              <a:t>+</a:t>
            </a:r>
            <a:r>
              <a:rPr lang="en-US" altLang="en-US" sz="2400">
                <a:solidFill>
                  <a:srgbClr val="000000"/>
                </a:solidFill>
                <a:hlinkClick r:id="rId24" action="ppaction://hlinkfile" tooltip="Nicaragua"/>
              </a:rPr>
              <a:t>Nicaragua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438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0" y="228600"/>
            <a:ext cx="9144000" cy="680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Historic confederations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hlinkClick r:id="rId3" action="ppaction://hlinkfile" tooltip="El Salvador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Confederation of the Equator"/>
              </a:rPr>
              <a:t>Confederation of the Equator</a:t>
            </a:r>
            <a:r>
              <a:rPr lang="en-US" altLang="en-US" sz="2400">
                <a:solidFill>
                  <a:srgbClr val="000000"/>
                </a:solidFill>
              </a:rPr>
              <a:t> (1824) - located in Northeast </a:t>
            </a:r>
            <a:r>
              <a:rPr lang="en-US" altLang="en-US" sz="2400">
                <a:solidFill>
                  <a:srgbClr val="000000"/>
                </a:solidFill>
                <a:hlinkClick r:id="rId5" action="ppaction://hlinkfile" tooltip="Brazil"/>
              </a:rPr>
              <a:t>Brazil</a:t>
            </a:r>
            <a:r>
              <a:rPr lang="en-US" altLang="en-US" sz="2400">
                <a:solidFill>
                  <a:srgbClr val="000000"/>
                </a:solidFill>
              </a:rPr>
              <a:t>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Pre-united Germany after the </a:t>
            </a:r>
            <a:r>
              <a:rPr lang="en-US" altLang="en-US" sz="2400">
                <a:solidFill>
                  <a:srgbClr val="000000"/>
                </a:solidFill>
                <a:hlinkClick r:id="rId6" action="ppaction://hlinkfile" tooltip="Holy Roman Empire"/>
              </a:rPr>
              <a:t>Holy Roman Empire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Confederation of the Rhine"/>
              </a:rPr>
              <a:t>Confederation of the Rhine</a:t>
            </a:r>
            <a:r>
              <a:rPr lang="en-US" altLang="en-US" sz="2400">
                <a:solidFill>
                  <a:srgbClr val="000000"/>
                </a:solidFill>
              </a:rPr>
              <a:t> (1806–1813) had no head of state nor a government 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 tooltip="German Confederation"/>
              </a:rPr>
              <a:t>German Confederation</a:t>
            </a:r>
            <a:r>
              <a:rPr lang="en-US" altLang="en-US" sz="2400">
                <a:solidFill>
                  <a:srgbClr val="000000"/>
                </a:solidFill>
              </a:rPr>
              <a:t> (1815–1866) 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North German Confederation"/>
              </a:rPr>
              <a:t>North German Confederation</a:t>
            </a:r>
            <a:r>
              <a:rPr lang="en-US" altLang="en-US" sz="2400">
                <a:solidFill>
                  <a:srgbClr val="000000"/>
                </a:solidFill>
              </a:rPr>
              <a:t> (1866–1871) Became the </a:t>
            </a:r>
            <a:r>
              <a:rPr lang="en-US" altLang="en-US" sz="2400">
                <a:solidFill>
                  <a:srgbClr val="000000"/>
                </a:solidFill>
                <a:hlinkClick r:id="rId10" action="ppaction://hlinkfile" tooltip="German Empire"/>
              </a:rPr>
              <a:t>German Empire</a:t>
            </a:r>
            <a:r>
              <a:rPr lang="en-US" altLang="en-US" sz="2400">
                <a:solidFill>
                  <a:srgbClr val="000000"/>
                </a:solidFill>
              </a:rPr>
              <a:t> in 1871 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Fictional confederations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Confederacy of Independent Systems"/>
              </a:rPr>
              <a:t>Confederacy of Independent Systems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2" action="ppaction://hlinkfile" tooltip="Star Wars"/>
              </a:rPr>
              <a:t>Star Wars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Terran Confederation"/>
              </a:rPr>
              <a:t>Terran Confederation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4" action="ppaction://hlinkfile" tooltip="Wing Commander (computer game)"/>
              </a:rPr>
              <a:t>Wing Commander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Terran Confederacy"/>
              </a:rPr>
              <a:t>Terran Confederacy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6" action="ppaction://hlinkfile" tooltip="StarCraft"/>
              </a:rPr>
              <a:t>StarCraft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 tooltip="Capellan Confederation"/>
              </a:rPr>
              <a:t>Capellan Confederation</a:t>
            </a:r>
            <a:r>
              <a:rPr lang="en-US" altLang="en-US" sz="2400">
                <a:solidFill>
                  <a:srgbClr val="000000"/>
                </a:solidFill>
              </a:rPr>
              <a:t> (</a:t>
            </a:r>
            <a:r>
              <a:rPr lang="en-US" altLang="en-US" sz="2400">
                <a:solidFill>
                  <a:srgbClr val="000000"/>
                </a:solidFill>
                <a:hlinkClick r:id="rId18" action="ppaction://hlinkfile" tooltip="Battletech"/>
              </a:rPr>
              <a:t>Battletech</a:t>
            </a:r>
            <a:r>
              <a:rPr lang="en-US" altLang="en-US" sz="2400">
                <a:solidFill>
                  <a:srgbClr val="000000"/>
                </a:solidFill>
              </a:rPr>
              <a:t>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Confederation of Planet Omega (animated series </a:t>
            </a:r>
            <a:r>
              <a:rPr lang="en-US" altLang="en-US" sz="2400">
                <a:solidFill>
                  <a:srgbClr val="000000"/>
                </a:solidFill>
                <a:hlinkClick r:id="rId19" action="ppaction://hlinkfile" tooltip="Once Upon a Time... Space"/>
              </a:rPr>
              <a:t>Once Upon a Time... Space</a:t>
            </a:r>
            <a:endParaRPr lang="en-US" altLang="en-US" sz="2400">
              <a:solidFill>
                <a:srgbClr val="000000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Resources </a:t>
            </a: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0" y="1066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Teacher Notes (6</a:t>
            </a:r>
            <a:r>
              <a:rPr lang="en-US" altLang="en-US" sz="4400" b="1" baseline="30000">
                <a:solidFill>
                  <a:srgbClr val="17375E"/>
                </a:solidFill>
                <a:latin typeface="Calibri" pitchFamily="34" charset="0"/>
              </a:rPr>
              <a:t>th</a:t>
            </a: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 &amp; 7</a:t>
            </a:r>
            <a:r>
              <a:rPr lang="en-US" altLang="en-US" sz="4400" b="1" baseline="30000">
                <a:solidFill>
                  <a:srgbClr val="17375E"/>
                </a:solidFill>
                <a:latin typeface="Calibri" pitchFamily="34" charset="0"/>
              </a:rPr>
              <a:t>th</a:t>
            </a: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17375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Frameworks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17375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Curriculum Map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17375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Videos- Unit 1, Middle School,               High School, Concept Wall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17375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Southern Center Materials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17375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OAS (in the works)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4400" b="1">
              <a:solidFill>
                <a:srgbClr val="17375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-304800" y="-76200"/>
            <a:ext cx="9677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Ways Government Distributes Power</a:t>
            </a:r>
          </a:p>
        </p:txBody>
      </p:sp>
      <p:sp>
        <p:nvSpPr>
          <p:cNvPr id="32772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4343400"/>
            <a:ext cx="2057400" cy="792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3200" b="1" smtClean="0">
                <a:solidFill>
                  <a:srgbClr val="FFFF00"/>
                </a:solidFill>
              </a:rPr>
              <a:t>Federal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3352800"/>
            <a:ext cx="8458200" cy="76200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en-US" altLang="en-US" sz="24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2775" name="Content Placeholder 3"/>
          <p:cNvSpPr txBox="1">
            <a:spLocks/>
          </p:cNvSpPr>
          <p:nvPr/>
        </p:nvSpPr>
        <p:spPr bwMode="auto">
          <a:xfrm>
            <a:off x="-152400" y="4267200"/>
            <a:ext cx="2057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3200" b="1">
                <a:solidFill>
                  <a:srgbClr val="FFFF00"/>
                </a:solidFill>
                <a:latin typeface="Calibri" pitchFamily="34" charset="0"/>
              </a:rPr>
              <a:t>Unitary</a:t>
            </a:r>
          </a:p>
        </p:txBody>
      </p:sp>
      <p:sp>
        <p:nvSpPr>
          <p:cNvPr id="3277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43400"/>
            <a:ext cx="2971800" cy="792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en-US" sz="3200" b="1" smtClean="0">
                <a:solidFill>
                  <a:srgbClr val="FFFF00"/>
                </a:solidFill>
              </a:rPr>
              <a:t>Confederation</a:t>
            </a:r>
          </a:p>
        </p:txBody>
      </p:sp>
      <p:sp>
        <p:nvSpPr>
          <p:cNvPr id="32777" name="Content Placeholder 3"/>
          <p:cNvSpPr txBox="1">
            <a:spLocks/>
          </p:cNvSpPr>
          <p:nvPr/>
        </p:nvSpPr>
        <p:spPr bwMode="auto">
          <a:xfrm>
            <a:off x="76200" y="1295400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FF33"/>
                </a:solidFill>
              </a:rPr>
              <a:t>All key powers are held by the central government </a:t>
            </a:r>
          </a:p>
        </p:txBody>
      </p:sp>
      <p:sp>
        <p:nvSpPr>
          <p:cNvPr id="32778" name="Content Placeholder 3"/>
          <p:cNvSpPr txBox="1">
            <a:spLocks/>
          </p:cNvSpPr>
          <p:nvPr/>
        </p:nvSpPr>
        <p:spPr bwMode="auto">
          <a:xfrm>
            <a:off x="6934200" y="1295400"/>
            <a:ext cx="205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FF33"/>
                </a:solidFill>
              </a:rPr>
              <a:t>State/regional authorities hold most of the power</a:t>
            </a:r>
          </a:p>
        </p:txBody>
      </p:sp>
      <p:sp>
        <p:nvSpPr>
          <p:cNvPr id="32779" name="Content Placeholder 3"/>
          <p:cNvSpPr txBox="1">
            <a:spLocks/>
          </p:cNvSpPr>
          <p:nvPr/>
        </p:nvSpPr>
        <p:spPr bwMode="auto">
          <a:xfrm>
            <a:off x="76200" y="5638800"/>
            <a:ext cx="205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FF33"/>
                </a:solidFill>
              </a:rPr>
              <a:t>Strong central government</a:t>
            </a:r>
          </a:p>
        </p:txBody>
      </p:sp>
      <p:sp>
        <p:nvSpPr>
          <p:cNvPr id="32780" name="Content Placeholder 3"/>
          <p:cNvSpPr txBox="1">
            <a:spLocks/>
          </p:cNvSpPr>
          <p:nvPr/>
        </p:nvSpPr>
        <p:spPr bwMode="auto">
          <a:xfrm>
            <a:off x="6858000" y="5638800"/>
            <a:ext cx="205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66FF33"/>
                </a:solidFill>
              </a:rPr>
              <a:t>Weaker central government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3810000" y="2514600"/>
            <a:ext cx="1371600" cy="1524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Sample Test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3657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In Nigeria’s government, power is divided between Central and regional authorities. This is an example of which government type?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A. Unitary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B. Confederation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C. Federal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D. Parliamentary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5638800"/>
            <a:ext cx="8458200" cy="99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Corresponds to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SS6- CG1a, CG4a, CG6a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SS7- CG1a , CG4a, CG6a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Sample Test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3657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In Nigeria’s government, power is divided between Central and regional authorities. This is an example of which government type?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A. Unitary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B. Confederation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C. Federal*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D. Parliamentary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5638800"/>
            <a:ext cx="8458200" cy="99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>
                <a:solidFill>
                  <a:prstClr val="black"/>
                </a:solidFill>
              </a:rPr>
              <a:t>Corresponds </a:t>
            </a:r>
            <a:r>
              <a:rPr lang="en-US" sz="2400" b="1" dirty="0">
                <a:solidFill>
                  <a:prstClr val="black"/>
                </a:solidFill>
              </a:rPr>
              <a:t>to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SS6- CG1a, CG4a, CG6a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SS7- CG1a , CG4a, CG6a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6021" name="Picture 5" descr="C:\Documents and Settings\Shaun Owens\Local Settings\Temporary Internet Files\Content.IE5\4FNN2KHL\MPj04088640000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 contras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35845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4400" b="1">
                <a:solidFill>
                  <a:srgbClr val="FF0000"/>
                </a:solidFill>
                <a:latin typeface="Calibri" pitchFamily="34" charset="0"/>
              </a:rPr>
              <a:t>Compare &amp; Contrast Various Forms of Government</a:t>
            </a:r>
          </a:p>
        </p:txBody>
      </p:sp>
      <p:sp>
        <p:nvSpPr>
          <p:cNvPr id="35846" name="Title 1"/>
          <p:cNvSpPr txBox="1">
            <a:spLocks/>
          </p:cNvSpPr>
          <p:nvPr/>
        </p:nvSpPr>
        <p:spPr bwMode="auto">
          <a:xfrm>
            <a:off x="0" y="1600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>
                <a:solidFill>
                  <a:srgbClr val="17375E"/>
                </a:solidFill>
                <a:latin typeface="Calibri" pitchFamily="34" charset="0"/>
              </a:rPr>
              <a:t>Explain how governments determine citizen participation:  autocratic, oligarchic, and democratic.</a:t>
            </a:r>
          </a:p>
        </p:txBody>
      </p:sp>
      <p:sp>
        <p:nvSpPr>
          <p:cNvPr id="35847" name="Title 1"/>
          <p:cNvSpPr txBox="1">
            <a:spLocks/>
          </p:cNvSpPr>
          <p:nvPr/>
        </p:nvSpPr>
        <p:spPr bwMode="auto">
          <a:xfrm>
            <a:off x="0" y="5486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6600"/>
                </a:solidFill>
                <a:latin typeface="Calibri" pitchFamily="34" charset="0"/>
              </a:rPr>
              <a:t>SS6 - CG1b, CG4b, CG6b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6600"/>
                </a:solidFill>
                <a:latin typeface="Calibri" pitchFamily="34" charset="0"/>
              </a:rPr>
              <a:t>SS7 – CG1b, CG4b, CG6b </a:t>
            </a:r>
          </a:p>
        </p:txBody>
      </p:sp>
    </p:spTree>
    <p:extLst>
      <p:ext uri="{BB962C8B-B14F-4D97-AF65-F5344CB8AC3E}">
        <p14:creationId xmlns:p14="http://schemas.microsoft.com/office/powerpoint/2010/main" val="13849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Autocratic</a:t>
            </a:r>
          </a:p>
        </p:txBody>
      </p:sp>
      <p:sp>
        <p:nvSpPr>
          <p:cNvPr id="36867" name="Title 1"/>
          <p:cNvSpPr txBox="1">
            <a:spLocks/>
          </p:cNvSpPr>
          <p:nvPr/>
        </p:nvSpPr>
        <p:spPr bwMode="auto">
          <a:xfrm>
            <a:off x="0" y="838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17375E"/>
                </a:solidFill>
                <a:latin typeface="Calibri" pitchFamily="34" charset="0"/>
              </a:rPr>
              <a:t>How Governments Determine Citizen Participation</a:t>
            </a:r>
          </a:p>
        </p:txBody>
      </p:sp>
      <p:sp>
        <p:nvSpPr>
          <p:cNvPr id="36868" name="Title 1"/>
          <p:cNvSpPr txBox="1">
            <a:spLocks/>
          </p:cNvSpPr>
          <p:nvPr/>
        </p:nvSpPr>
        <p:spPr bwMode="auto">
          <a:xfrm>
            <a:off x="0" y="5562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030A0"/>
                </a:solidFill>
                <a:latin typeface="Calibri" pitchFamily="34" charset="0"/>
              </a:rPr>
              <a:t>Teacher Notes: Explain the different ways citizen participation in their government is defined.  </a:t>
            </a:r>
          </a:p>
        </p:txBody>
      </p:sp>
      <p:sp>
        <p:nvSpPr>
          <p:cNvPr id="36869" name="Title 1"/>
          <p:cNvSpPr txBox="1">
            <a:spLocks/>
          </p:cNvSpPr>
          <p:nvPr/>
        </p:nvSpPr>
        <p:spPr bwMode="auto">
          <a:xfrm>
            <a:off x="0" y="2590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One person possesses unlimited power.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The citizen has limited, if any, role in government.</a:t>
            </a:r>
          </a:p>
        </p:txBody>
      </p:sp>
    </p:spTree>
    <p:extLst>
      <p:ext uri="{BB962C8B-B14F-4D97-AF65-F5344CB8AC3E}">
        <p14:creationId xmlns:p14="http://schemas.microsoft.com/office/powerpoint/2010/main" val="23222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37891" name="Content Placeholder 3"/>
          <p:cNvSpPr txBox="1">
            <a:spLocks/>
          </p:cNvSpPr>
          <p:nvPr/>
        </p:nvSpPr>
        <p:spPr bwMode="auto">
          <a:xfrm>
            <a:off x="0" y="12954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Autocratic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51075"/>
            <a:ext cx="9144000" cy="360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The oldest form of government.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1F497D">
                  <a:lumMod val="5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One of the most common forms of government.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1F497D">
                  <a:lumMod val="5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Maintain power through inheritance or ruthless use of military and police power.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3200" b="1" dirty="0">
              <a:solidFill>
                <a:srgbClr val="1F497D">
                  <a:lumMod val="5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1F497D">
                    <a:lumMod val="50000"/>
                  </a:srgbClr>
                </a:solidFill>
              </a:rPr>
              <a:t>  </a:t>
            </a:r>
            <a:endParaRPr lang="en-US" sz="2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38915" name="Content Placeholder 3"/>
          <p:cNvSpPr txBox="1">
            <a:spLocks/>
          </p:cNvSpPr>
          <p:nvPr/>
        </p:nvSpPr>
        <p:spPr bwMode="auto">
          <a:xfrm>
            <a:off x="0" y="838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Forms of Autocratic Govts.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8839200" cy="409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6600"/>
                </a:solidFill>
              </a:rPr>
              <a:t>  </a:t>
            </a:r>
            <a:r>
              <a:rPr lang="en-US" sz="3600" b="1" dirty="0">
                <a:solidFill>
                  <a:srgbClr val="006600"/>
                </a:solidFill>
              </a:rPr>
              <a:t>Absolute or Totalitarian Dictatorship</a:t>
            </a:r>
            <a:endParaRPr lang="en-US" sz="3200" b="1" dirty="0">
              <a:solidFill>
                <a:srgbClr val="0066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Ideas of a single leader glorified.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Government tries to control all aspects of social and economic life.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Government is not responsible to the people.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People lack the power to limit their rulers.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6600"/>
                </a:solidFill>
              </a:rPr>
              <a:t>  Examples- </a:t>
            </a: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Adolf Hitler, Benito Mussolini,            Joseph Stalin</a:t>
            </a:r>
            <a:endParaRPr lang="en-US" sz="2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39939" name="Content Placeholder 3"/>
          <p:cNvSpPr txBox="1">
            <a:spLocks/>
          </p:cNvSpPr>
          <p:nvPr/>
        </p:nvSpPr>
        <p:spPr bwMode="auto">
          <a:xfrm>
            <a:off x="0" y="838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Forms of Autocratic Govts.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4586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6600"/>
                </a:solidFill>
              </a:rPr>
              <a:t>  </a:t>
            </a:r>
            <a:r>
              <a:rPr lang="en-US" sz="3600" b="1" dirty="0">
                <a:solidFill>
                  <a:srgbClr val="006600"/>
                </a:solidFill>
              </a:rPr>
              <a:t>Absolute Monarchy</a:t>
            </a:r>
            <a:endParaRPr lang="en-US" sz="3200" b="1" dirty="0">
              <a:solidFill>
                <a:srgbClr val="0066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King, queen, or emperor exercises the supreme powers of government/unlimited power.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Position is usually inherited.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People lack the power to limit their rulers.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Absolute monarchs are rare today but from the 1400s to the 1700s they ruled most of Western Europe.   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</a:t>
            </a:r>
            <a:r>
              <a:rPr lang="en-US" sz="3200" b="1" dirty="0">
                <a:solidFill>
                  <a:srgbClr val="006600"/>
                </a:solidFill>
              </a:rPr>
              <a:t>Examples- </a:t>
            </a: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King of Saudi Arabia. </a:t>
            </a:r>
            <a:endParaRPr lang="en-US" sz="2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Oligarchy</a:t>
            </a: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0" y="838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17375E"/>
                </a:solidFill>
                <a:latin typeface="Calibri" pitchFamily="34" charset="0"/>
              </a:rPr>
              <a:t>How Governments Determine Citizen Participation</a:t>
            </a:r>
          </a:p>
        </p:txBody>
      </p:sp>
      <p:sp>
        <p:nvSpPr>
          <p:cNvPr id="40964" name="Title 1"/>
          <p:cNvSpPr txBox="1">
            <a:spLocks/>
          </p:cNvSpPr>
          <p:nvPr/>
        </p:nvSpPr>
        <p:spPr bwMode="auto">
          <a:xfrm>
            <a:off x="0" y="5562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030A0"/>
                </a:solidFill>
                <a:latin typeface="Calibri" pitchFamily="34" charset="0"/>
              </a:rPr>
              <a:t>Teacher Notes: Explain the different ways citizen participation in their government is defined.  </a:t>
            </a:r>
          </a:p>
        </p:txBody>
      </p:sp>
      <p:sp>
        <p:nvSpPr>
          <p:cNvPr id="40965" name="Title 1"/>
          <p:cNvSpPr txBox="1">
            <a:spLocks/>
          </p:cNvSpPr>
          <p:nvPr/>
        </p:nvSpPr>
        <p:spPr bwMode="auto">
          <a:xfrm>
            <a:off x="0" y="2209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Government by the few.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Sometimes a small group exercises control, especially for corrupt and selfish purposes.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The citizen has a very limited role.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441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tx2">
                    <a:lumMod val="75000"/>
                  </a:schemeClr>
                </a:solidFill>
              </a:rPr>
              <a:t>How Governments Determine Citizen Participation</a:t>
            </a:r>
          </a:p>
        </p:txBody>
      </p:sp>
      <p:sp>
        <p:nvSpPr>
          <p:cNvPr id="41987" name="Content Placeholder 3"/>
          <p:cNvSpPr txBox="1">
            <a:spLocks/>
          </p:cNvSpPr>
          <p:nvPr/>
        </p:nvSpPr>
        <p:spPr bwMode="auto">
          <a:xfrm>
            <a:off x="0" y="838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Oligarchy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9144000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rgbClr val="1F497D">
                    <a:lumMod val="50000"/>
                  </a:srgbClr>
                </a:solidFill>
              </a:rPr>
              <a:t>  The group gets its power from military power, social power, wealth, religion or a combination.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rgbClr val="1F497D">
                    <a:lumMod val="50000"/>
                  </a:srgbClr>
                </a:solidFill>
              </a:rPr>
              <a:t>  Political opposition is usually suppressed- sometimes violently.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6600"/>
                </a:solidFill>
              </a:rPr>
              <a:t>  Examples- </a:t>
            </a: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Communist countries such as China.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1F497D">
                    <a:lumMod val="50000"/>
                  </a:srgbClr>
                </a:solidFill>
              </a:rPr>
              <a:t>  Leaders in the party and armed forces control government.</a:t>
            </a:r>
            <a:endParaRPr lang="en-US" sz="2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C:\Documents and Settings\Shaun Owens\Local Settings\Temporary Internet Files\Content.IE5\BFHNRDSS\MPj040245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Government/Civics Domain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>
                <a:solidFill>
                  <a:srgbClr val="17375E"/>
                </a:solidFill>
                <a:latin typeface="Calibri" pitchFamily="34" charset="0"/>
              </a:rPr>
              <a:t>Sixth and Seventh Grade Social Studies</a:t>
            </a:r>
          </a:p>
        </p:txBody>
      </p:sp>
    </p:spTree>
    <p:extLst>
      <p:ext uri="{BB962C8B-B14F-4D97-AF65-F5344CB8AC3E}">
        <p14:creationId xmlns:p14="http://schemas.microsoft.com/office/powerpoint/2010/main" val="38090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6021" name="Picture 5" descr="C:\Documents and Settings\Shaun Owens\Local Settings\Temporary Internet Files\Content.IE5\4FNN2KHL\MPj04088640000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 contras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16389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4400" b="1">
                <a:solidFill>
                  <a:srgbClr val="FF0000"/>
                </a:solidFill>
                <a:latin typeface="Calibri" pitchFamily="34" charset="0"/>
              </a:rPr>
              <a:t>Compare &amp; Contrast Various Forms of Government</a:t>
            </a:r>
          </a:p>
        </p:txBody>
      </p:sp>
      <p:sp>
        <p:nvSpPr>
          <p:cNvPr id="16390" name="Title 1"/>
          <p:cNvSpPr txBox="1">
            <a:spLocks/>
          </p:cNvSpPr>
          <p:nvPr/>
        </p:nvSpPr>
        <p:spPr bwMode="auto">
          <a:xfrm>
            <a:off x="0" y="1600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>
                <a:solidFill>
                  <a:srgbClr val="17375E"/>
                </a:solidFill>
                <a:latin typeface="Calibri" pitchFamily="34" charset="0"/>
              </a:rPr>
              <a:t>Describe the ways government systems distribute power: unitary, confederation, and federal</a:t>
            </a:r>
          </a:p>
        </p:txBody>
      </p:sp>
      <p:sp>
        <p:nvSpPr>
          <p:cNvPr id="16391" name="Title 1"/>
          <p:cNvSpPr txBox="1">
            <a:spLocks/>
          </p:cNvSpPr>
          <p:nvPr/>
        </p:nvSpPr>
        <p:spPr bwMode="auto">
          <a:xfrm>
            <a:off x="0" y="5486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6600"/>
                </a:solidFill>
                <a:latin typeface="Calibri" pitchFamily="34" charset="0"/>
              </a:rPr>
              <a:t>SS6 - CG1a, CG4a, CG6a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6600"/>
                </a:solidFill>
                <a:latin typeface="Calibri" pitchFamily="34" charset="0"/>
              </a:rPr>
              <a:t>SS7 – CG1a, CG4a, CG6a </a:t>
            </a:r>
          </a:p>
        </p:txBody>
      </p:sp>
    </p:spTree>
    <p:extLst>
      <p:ext uri="{BB962C8B-B14F-4D97-AF65-F5344CB8AC3E}">
        <p14:creationId xmlns:p14="http://schemas.microsoft.com/office/powerpoint/2010/main" val="37289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Unitary</a:t>
            </a:r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17375E"/>
                </a:solidFill>
                <a:latin typeface="Calibri" pitchFamily="34" charset="0"/>
              </a:rPr>
              <a:t>Ways Government Distributes Power</a:t>
            </a:r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0" y="5181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030A0"/>
                </a:solidFill>
                <a:latin typeface="Calibri" pitchFamily="34" charset="0"/>
              </a:rPr>
              <a:t>Teacher Notes: Students should be able to describe the ways governments distribute power, or identify the type of distribution from a description.</a:t>
            </a:r>
          </a:p>
        </p:txBody>
      </p:sp>
      <p:sp>
        <p:nvSpPr>
          <p:cNvPr id="17413" name="Title 1"/>
          <p:cNvSpPr txBox="1">
            <a:spLocks/>
          </p:cNvSpPr>
          <p:nvPr/>
        </p:nvSpPr>
        <p:spPr bwMode="auto">
          <a:xfrm>
            <a:off x="0" y="1752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6600"/>
                </a:solidFill>
                <a:latin typeface="Calibri" pitchFamily="34" charset="0"/>
              </a:rPr>
              <a:t>Power is held by one central authority.</a:t>
            </a:r>
          </a:p>
        </p:txBody>
      </p:sp>
      <p:pic>
        <p:nvPicPr>
          <p:cNvPr id="17414" name="Picture 3" descr="C:\Documents and Settings\Shaun Owens\Local Settings\Temporary Internet Files\Content.IE5\E5U92XET\MPj040926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03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/>
          <p:nvPr/>
        </p:nvSpPr>
        <p:spPr>
          <a:xfrm rot="11976266">
            <a:off x="1979613" y="2879725"/>
            <a:ext cx="1382712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9040573">
            <a:off x="1984375" y="4810125"/>
            <a:ext cx="1382713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155226">
            <a:off x="5713413" y="4857750"/>
            <a:ext cx="1382712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9898580">
            <a:off x="5957888" y="2990850"/>
            <a:ext cx="12192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743200" y="2362200"/>
            <a:ext cx="3505200" cy="3276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prstClr val="white"/>
                </a:solidFill>
              </a:rPr>
              <a:t>Central </a:t>
            </a:r>
            <a:r>
              <a:rPr lang="en-US" sz="44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18439" name="Content Placeholder 3"/>
          <p:cNvSpPr txBox="1">
            <a:spLocks/>
          </p:cNvSpPr>
          <p:nvPr/>
        </p:nvSpPr>
        <p:spPr bwMode="auto">
          <a:xfrm>
            <a:off x="0" y="76200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5400" b="1">
                <a:solidFill>
                  <a:srgbClr val="FF0000"/>
                </a:solidFill>
                <a:latin typeface="Calibri" pitchFamily="34" charset="0"/>
              </a:rPr>
              <a:t>Unitary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1440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00" b="1" dirty="0">
                <a:solidFill>
                  <a:srgbClr val="1F497D">
                    <a:lumMod val="75000"/>
                  </a:srgbClr>
                </a:solidFill>
              </a:rPr>
              <a:t>Ways Government Distributes Power</a:t>
            </a:r>
          </a:p>
        </p:txBody>
      </p:sp>
      <p:sp>
        <p:nvSpPr>
          <p:cNvPr id="5" name="Oval 4"/>
          <p:cNvSpPr/>
          <p:nvPr/>
        </p:nvSpPr>
        <p:spPr>
          <a:xfrm>
            <a:off x="7010400" y="15240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0" b="1" dirty="0">
                <a:solidFill>
                  <a:prstClr val="white"/>
                </a:solidFill>
              </a:rPr>
              <a:t>Regional </a:t>
            </a:r>
            <a:r>
              <a:rPr lang="en-US" sz="26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6" name="Oval 5"/>
          <p:cNvSpPr/>
          <p:nvPr/>
        </p:nvSpPr>
        <p:spPr>
          <a:xfrm>
            <a:off x="7010400" y="48768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0" b="1" dirty="0">
                <a:solidFill>
                  <a:prstClr val="white"/>
                </a:solidFill>
              </a:rPr>
              <a:t>Regional </a:t>
            </a:r>
            <a:r>
              <a:rPr lang="en-US" sz="26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7" name="Oval 6"/>
          <p:cNvSpPr/>
          <p:nvPr/>
        </p:nvSpPr>
        <p:spPr>
          <a:xfrm>
            <a:off x="0" y="15240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0" b="1" dirty="0">
                <a:solidFill>
                  <a:prstClr val="white"/>
                </a:solidFill>
              </a:rPr>
              <a:t>Regional </a:t>
            </a:r>
            <a:r>
              <a:rPr lang="en-US" sz="2600" b="1" dirty="0">
                <a:solidFill>
                  <a:prstClr val="white"/>
                </a:solidFill>
              </a:rPr>
              <a:t>Authority</a:t>
            </a:r>
          </a:p>
        </p:txBody>
      </p:sp>
      <p:sp>
        <p:nvSpPr>
          <p:cNvPr id="8" name="Oval 7"/>
          <p:cNvSpPr/>
          <p:nvPr/>
        </p:nvSpPr>
        <p:spPr>
          <a:xfrm>
            <a:off x="0" y="48768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00" b="1" dirty="0">
                <a:solidFill>
                  <a:prstClr val="white"/>
                </a:solidFill>
              </a:rPr>
              <a:t>Regional </a:t>
            </a:r>
            <a:r>
              <a:rPr lang="en-US" sz="2600" b="1" dirty="0">
                <a:solidFill>
                  <a:prstClr val="white"/>
                </a:solidFill>
              </a:rPr>
              <a:t>Authority</a:t>
            </a:r>
          </a:p>
        </p:txBody>
      </p:sp>
    </p:spTree>
    <p:extLst>
      <p:ext uri="{BB962C8B-B14F-4D97-AF65-F5344CB8AC3E}">
        <p14:creationId xmlns:p14="http://schemas.microsoft.com/office/powerpoint/2010/main" val="12561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52400" y="58738"/>
            <a:ext cx="4191000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List of Unitary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Afghanistan"/>
              </a:rPr>
              <a:t>Afghanistan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Albania"/>
              </a:rPr>
              <a:t>Albania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 tooltip="Abkhazia"/>
              </a:rPr>
              <a:t>Abkhazia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Algeria"/>
              </a:rPr>
              <a:t>Algeria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Angola"/>
              </a:rPr>
              <a:t>Angola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 tooltip="Armenia"/>
              </a:rPr>
              <a:t>Armenia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Azerbaijan"/>
              </a:rPr>
              <a:t>Azerbaijan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0" action="ppaction://hlinkfile" tooltip="Bangladesh"/>
              </a:rPr>
              <a:t>Bangladesh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Belarus"/>
              </a:rPr>
              <a:t>Belarus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2" action="ppaction://hlinkfile" tooltip="Belize"/>
              </a:rPr>
              <a:t>Belize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Benin"/>
              </a:rPr>
              <a:t>Benin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 tooltip="Bhutan"/>
              </a:rPr>
              <a:t>Bhutan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Bolivia"/>
              </a:rPr>
              <a:t>Bolivia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6" action="ppaction://hlinkfile" tooltip="Botswana"/>
              </a:rPr>
              <a:t>Botswana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 tooltip="Brunei"/>
              </a:rPr>
              <a:t>Brunei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743200" y="533400"/>
            <a:ext cx="3048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Bulgaria"/>
              </a:rPr>
              <a:t>Bulgaria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Burkina Faso"/>
              </a:rPr>
              <a:t>Burkina Faso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Burundi"/>
              </a:rPr>
              <a:t>Burundi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Cambodia"/>
              </a:rPr>
              <a:t>Cambodia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Cameroon"/>
              </a:rPr>
              <a:t>Cameroon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 tooltip="Cape Verde"/>
              </a:rPr>
              <a:t>Cape Verde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Central African Republic"/>
              </a:rPr>
              <a:t>Central African Republic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5" action="ppaction://hlinkfile" tooltip="Chad"/>
              </a:rPr>
              <a:t>Chad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6" action="ppaction://hlinkfile" tooltip="Chile"/>
              </a:rPr>
              <a:t>Chile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People's Republic of China"/>
              </a:rPr>
              <a:t>People's Republic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People's Republic of China"/>
              </a:rPr>
              <a:t>of China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8" action="ppaction://hlinkfile" tooltip="Colombia"/>
              </a:rPr>
              <a:t>Colombia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9" action="ppaction://hlinkfile" tooltip="Congo (Brazzaville)"/>
              </a:rPr>
              <a:t>Congo (Brazzaville)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0" action="ppaction://hlinkfile" tooltip="Congo (Kinshasa)"/>
              </a:rPr>
              <a:t>Congo (Kinshasa)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5943600" y="-76200"/>
            <a:ext cx="320040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31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31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2" action="ppaction://hlinkfile" tooltip="Costa Rica"/>
              </a:rPr>
              <a:t>Costa Rica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3" action="ppaction://hlinkfile" tooltip="Côte d'Ivoire"/>
              </a:rPr>
              <a:t>Côte d'Ivoire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4" action="ppaction://hlinkfile" tooltip="Croatia"/>
              </a:rPr>
              <a:t>Croatia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5" action="ppaction://hlinkfile" tooltip="Cuba"/>
              </a:rPr>
              <a:t>Cuba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6" action="ppaction://hlinkfile" tooltip="Cyprus"/>
              </a:rPr>
              <a:t>Cyprus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7" action="ppaction://hlinkfile" tooltip="Czech Republic"/>
              </a:rPr>
              <a:t>Czech Republic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8" action="ppaction://hlinkfile" tooltip="Denmark"/>
              </a:rPr>
              <a:t>Denmark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9" action="ppaction://hlinkfile" tooltip="Djibouti"/>
              </a:rPr>
              <a:t>Djibouti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0" action="ppaction://hlinkfile" tooltip="Dominica"/>
              </a:rPr>
              <a:t>Dominica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1" action="ppaction://hlinkfile" tooltip="Dominican Republic"/>
              </a:rPr>
              <a:t>Dominican Republic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2" action="ppaction://hlinkfile" tooltip="East Timor"/>
              </a:rPr>
              <a:t>East Timor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3" action="ppaction://hlinkfile" tooltip="Ecuador"/>
              </a:rPr>
              <a:t>Ecuador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4" action="ppaction://hlinkfile" tooltip="Egypt"/>
              </a:rPr>
              <a:t>Egypt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5" action="ppaction://hlinkfile" tooltip="El Salvador"/>
              </a:rPr>
              <a:t>El Salvador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6" action="ppaction://hlinkfile" tooltip="Equatorial Guinea"/>
              </a:rPr>
              <a:t>Equatorial Guinea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97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52400" y="0"/>
            <a:ext cx="48006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List of Unitary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Eritrea"/>
              </a:rPr>
              <a:t>Eritrea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Estonia"/>
              </a:rPr>
              <a:t>Estonia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 tooltip="Fiji"/>
              </a:rPr>
              <a:t>Fiji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Finland"/>
              </a:rPr>
              <a:t>Finland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France"/>
              </a:rPr>
              <a:t>France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 tooltip="Gabon"/>
              </a:rPr>
              <a:t>Gabon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The Gambia"/>
              </a:rPr>
              <a:t>The Gambia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0" action="ppaction://hlinkfile" tooltip="Georgia (country)"/>
              </a:rPr>
              <a:t>Georgia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Ghana"/>
              </a:rPr>
              <a:t>Ghana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2" action="ppaction://hlinkfile" tooltip="Greece"/>
              </a:rPr>
              <a:t>Greece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Grenada"/>
              </a:rPr>
              <a:t>Grenada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 tooltip="Guatemala"/>
              </a:rPr>
              <a:t>Guatemala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Guinea"/>
              </a:rPr>
              <a:t>Guinea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6" action="ppaction://hlinkfile" tooltip="Guinea-Bissau"/>
              </a:rPr>
              <a:t>Guinea-Bissau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 tooltip="Guyana"/>
              </a:rPr>
              <a:t>Guyana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124200" y="457200"/>
            <a:ext cx="2590800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Haiti"/>
              </a:rPr>
              <a:t>Haiti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Honduras"/>
              </a:rPr>
              <a:t>Honduras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Hungary"/>
              </a:rPr>
              <a:t>Hungary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Iceland"/>
              </a:rPr>
              <a:t>Iceland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Indonesia"/>
              </a:rPr>
              <a:t>Indonesia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 tooltip="Iran"/>
              </a:rPr>
              <a:t>Iran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Ireland"/>
              </a:rPr>
              <a:t>Ireland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5" action="ppaction://hlinkfile" tooltip="Israel"/>
              </a:rPr>
              <a:t>Israel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6" action="ppaction://hlinkfile" tooltip="Italy"/>
              </a:rPr>
              <a:t>Italy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Jamaica"/>
              </a:rPr>
              <a:t>Jamaica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8" action="ppaction://hlinkfile" tooltip="Japan"/>
              </a:rPr>
              <a:t>Japan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9" action="ppaction://hlinkfile" tooltip="Jordan"/>
              </a:rPr>
              <a:t>Jordan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0" action="ppaction://hlinkfile" tooltip="Kazakhstan"/>
              </a:rPr>
              <a:t>Kazakhstan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1" action="ppaction://hlinkfile" tooltip="Kenya"/>
              </a:rPr>
              <a:t>Kenya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2" action="ppaction://hlinkfile" tooltip="Kiribati"/>
              </a:rPr>
              <a:t>Kiribati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5943600" y="-76200"/>
            <a:ext cx="914400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5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5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3" action="ppaction://hlinkfile" tooltip="Kuwait"/>
              </a:rPr>
              <a:t>Kuwait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4" action="ppaction://hlinkfile" tooltip="Kyrgyzstan"/>
              </a:rPr>
              <a:t>Kyrgyzstan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5" action="ppaction://hlinkfile" tooltip="Laos"/>
              </a:rPr>
              <a:t>Laos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6" action="ppaction://hlinkfile" tooltip="Latvia"/>
              </a:rPr>
              <a:t>Latvia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7" action="ppaction://hlinkfile" tooltip="Lebanon"/>
              </a:rPr>
              <a:t>Lebanon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8" action="ppaction://hlinkfile" tooltip="Lesotho"/>
              </a:rPr>
              <a:t>Lesotho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9" action="ppaction://hlinkfile" tooltip="Liberia"/>
              </a:rPr>
              <a:t>Liberia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0" action="ppaction://hlinkfile" tooltip="Libya"/>
              </a:rPr>
              <a:t>Libya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1" action="ppaction://hlinkfile" tooltip="Liechtenstein"/>
              </a:rPr>
              <a:t>Liechtenstein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2" action="ppaction://hlinkfile" tooltip="Lithuania"/>
              </a:rPr>
              <a:t>Lithuania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3" action="ppaction://hlinkfile" tooltip="Luxembourg"/>
              </a:rPr>
              <a:t>Luxembourg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4" action="ppaction://hlinkfile" tooltip="Republic of Macedonia"/>
              </a:rPr>
              <a:t>Macedonia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5" action="ppaction://hlinkfile" tooltip="Madagascar"/>
              </a:rPr>
              <a:t>Madagascar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6" action="ppaction://hlinkfile" tooltip="Malawi"/>
              </a:rPr>
              <a:t>Malawi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7" action="ppaction://hlinkfile" tooltip="Maldives"/>
              </a:rPr>
              <a:t>Maldives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10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52400" y="0"/>
            <a:ext cx="48006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List of Unitary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" action="ppaction://hlinkfile" tooltip="Mali"/>
              </a:rPr>
              <a:t>Mali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" action="ppaction://hlinkfile" tooltip="Malta"/>
              </a:rPr>
              <a:t>Malta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5" action="ppaction://hlinkfile" tooltip="Marshall Islands"/>
              </a:rPr>
              <a:t>Marshall Islands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6" action="ppaction://hlinkfile" tooltip="Mauritania"/>
              </a:rPr>
              <a:t>Mauritania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7" action="ppaction://hlinkfile" tooltip="Mauritius"/>
              </a:rPr>
              <a:t>Mauritius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8" action="ppaction://hlinkfile" tooltip="Moldova"/>
              </a:rPr>
              <a:t>Moldova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9" action="ppaction://hlinkfile" tooltip="Monaco"/>
              </a:rPr>
              <a:t>Monaco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0" action="ppaction://hlinkfile" tooltip="Mongolia"/>
              </a:rPr>
              <a:t>Mongolia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1" action="ppaction://hlinkfile" tooltip="Montenegro"/>
              </a:rPr>
              <a:t>Montenegro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2" action="ppaction://hlinkfile" tooltip="Morocco"/>
              </a:rPr>
              <a:t>Morocco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3" action="ppaction://hlinkfile" tooltip="Mozambique"/>
              </a:rPr>
              <a:t>Mozambique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4" action="ppaction://hlinkfile" tooltip="Myanmar"/>
              </a:rPr>
              <a:t>Myanmar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5" action="ppaction://hlinkfile" tooltip="Namibia"/>
              </a:rPr>
              <a:t>Namibia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6" action="ppaction://hlinkfile" tooltip="Nauru"/>
              </a:rPr>
              <a:t>Nauru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7" action="ppaction://hlinkfile" tooltip="Netherlands"/>
              </a:rPr>
              <a:t>Netherlands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819400" y="457200"/>
            <a:ext cx="3352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8" action="ppaction://hlinkfile" tooltip="New Zealand"/>
              </a:rPr>
              <a:t>New Zealand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19" action="ppaction://hlinkfile" tooltip="Nicaragua"/>
              </a:rPr>
              <a:t>Nicaragua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0" action="ppaction://hlinkfile" tooltip="Niger"/>
              </a:rPr>
              <a:t>Niger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1" action="ppaction://hlinkfile" tooltip="North Korea"/>
              </a:rPr>
              <a:t>North Korea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2" action="ppaction://hlinkfile" tooltip="Norway"/>
              </a:rPr>
              <a:t>Norway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3" action="ppaction://hlinkfile" tooltip="Oman"/>
              </a:rPr>
              <a:t>Oman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4" action="ppaction://hlinkfile" tooltip="Palau"/>
              </a:rPr>
              <a:t>Palau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5" action="ppaction://hlinkfile" tooltip="Panama"/>
              </a:rPr>
              <a:t>Panama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6" action="ppaction://hlinkfile" tooltip="Papua New Guinea"/>
              </a:rPr>
              <a:t>Papua New Guinea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Peru"/>
              </a:rPr>
              <a:t>Paraguay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7" action="ppaction://hlinkfile" tooltip="Peru"/>
              </a:rPr>
              <a:t>Peru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8" action="ppaction://hlinkfile" tooltip="Philippines"/>
              </a:rPr>
              <a:t>Philippines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29" action="ppaction://hlinkfile" tooltip="Poland"/>
              </a:rPr>
              <a:t>Poland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0" action="ppaction://hlinkfile" tooltip="Portugal"/>
              </a:rPr>
              <a:t>Portugal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1" action="ppaction://hlinkfile" tooltip="Qatar"/>
              </a:rPr>
              <a:t>Qatar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867400" y="-76200"/>
            <a:ext cx="411480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32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hlinkClick r:id="rId32" action="ppaction://hlinkfile" tooltip="Fij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3" action="ppaction://hlinkfile" tooltip="Romania"/>
              </a:rPr>
              <a:t>Romania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4" action="ppaction://hlinkfile" tooltip="Rwanda"/>
              </a:rPr>
              <a:t>Rwanda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5" action="ppaction://hlinkfile" tooltip="Saint Lucia"/>
              </a:rPr>
              <a:t>Saint Lucia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6" action="ppaction://hlinkfile" tooltip="Saint Vincent and the Grenadines"/>
              </a:rPr>
              <a:t>Saint Vincent and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6" action="ppaction://hlinkfile" tooltip="Saint Vincent and the Grenadines"/>
              </a:rPr>
              <a:t>the Grenadines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7" action="ppaction://hlinkfile" tooltip="Samoa"/>
              </a:rPr>
              <a:t>Samoa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8" action="ppaction://hlinkfile" tooltip="San Marino"/>
              </a:rPr>
              <a:t>San Marino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39" action="ppaction://hlinkfile" tooltip="São Tomé and Príncipe"/>
              </a:rPr>
              <a:t>São Tomé and Príncipe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0" action="ppaction://hlinkfile" tooltip="Saudi Arabia"/>
              </a:rPr>
              <a:t>Saudi Arabia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1" action="ppaction://hlinkfile" tooltip="Senegal"/>
              </a:rPr>
              <a:t>Senegal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2" action="ppaction://hlinkfile" tooltip="Serbia"/>
              </a:rPr>
              <a:t>Serbia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3" action="ppaction://hlinkfile" tooltip="Seychelles"/>
              </a:rPr>
              <a:t>Seychelles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4" action="ppaction://hlinkfile" tooltip="Sierra Leone"/>
              </a:rPr>
              <a:t>Sierra Leone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5" action="ppaction://hlinkfile" tooltip="Singapore"/>
              </a:rPr>
              <a:t>Singapore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hlinkClick r:id="rId46" action="ppaction://hlinkfile" tooltip="Slovakia"/>
              </a:rPr>
              <a:t>Slovakia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97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1853</Words>
  <Application>Microsoft Office PowerPoint</Application>
  <PresentationFormat>On-screen Show (4:3)</PresentationFormat>
  <Paragraphs>432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29_Office Theme</vt:lpstr>
      <vt:lpstr>37_Office Theme</vt:lpstr>
      <vt:lpstr>32_Office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Ways Government Distributes Power</vt:lpstr>
      <vt:lpstr>Sample Test Question</vt:lpstr>
      <vt:lpstr>Sample Test Question</vt:lpstr>
      <vt:lpstr>PowerPoint Presentation</vt:lpstr>
      <vt:lpstr>PowerPoint Presentation</vt:lpstr>
      <vt:lpstr>How Governments Determine Citizen Participation</vt:lpstr>
      <vt:lpstr>How Governments Determine Citizen Participation</vt:lpstr>
      <vt:lpstr>How Governments Determine Citizen Participation</vt:lpstr>
      <vt:lpstr>PowerPoint Presentation</vt:lpstr>
      <vt:lpstr>How Governments Determine Citizen Participation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Puckett</dc:creator>
  <cp:lastModifiedBy>Lauren</cp:lastModifiedBy>
  <cp:revision>3</cp:revision>
  <dcterms:created xsi:type="dcterms:W3CDTF">2015-01-09T13:52:14Z</dcterms:created>
  <dcterms:modified xsi:type="dcterms:W3CDTF">2016-03-14T17:54:47Z</dcterms:modified>
</cp:coreProperties>
</file>