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3D20-A12C-44D6-9305-7A46B30BB599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02C5-CC95-483A-8DB4-0B32719D9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7E5A074-F423-41FB-92AA-0FD413CA71A6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120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EC6ABB79-7AF3-4431-A451-1678B30BF0B5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0419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3B9185E2-60B7-4D79-9F0E-96609721A376}" type="slidenum">
              <a:rPr lang="en-US" altLang="en-US" sz="1200" smtClean="0">
                <a:solidFill>
                  <a:srgbClr val="000000"/>
                </a:solidFill>
              </a:rPr>
              <a:pPr/>
              <a:t>25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616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F1D1B77C-AA35-4A78-B8C2-DEFD4A8417C4}" type="slidenum">
              <a:rPr lang="en-US" altLang="en-US" sz="1200" smtClean="0">
                <a:solidFill>
                  <a:srgbClr val="000000"/>
                </a:solidFill>
              </a:rPr>
              <a:pPr/>
              <a:t>26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792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B5A4BC6-A52C-4313-9AFE-42E87B87D7D6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886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B5A4BC6-A52C-4313-9AFE-42E87B87D7D6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361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B5A4BC6-A52C-4313-9AFE-42E87B87D7D6}" type="slidenum">
              <a:rPr lang="en-US" altLang="en-US" sz="1200" smtClean="0">
                <a:solidFill>
                  <a:srgbClr val="000000"/>
                </a:solidFill>
              </a:rPr>
              <a:pPr/>
              <a:t>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229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572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EFD5463-B254-4337-9262-C80C8078F9DA}" type="slidenum">
              <a:rPr lang="en-US" altLang="en-US" sz="1200" smtClean="0">
                <a:solidFill>
                  <a:srgbClr val="000000"/>
                </a:solidFill>
              </a:rPr>
              <a:pPr/>
              <a:t>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873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EFD5463-B254-4337-9262-C80C8078F9DA}" type="slidenum">
              <a:rPr lang="en-US" altLang="en-US" sz="120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8443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EFD5463-B254-4337-9262-C80C8078F9DA}" type="slidenum">
              <a:rPr lang="en-US" altLang="en-US" sz="1200" smtClean="0">
                <a:solidFill>
                  <a:srgbClr val="000000"/>
                </a:solidFill>
              </a:rPr>
              <a:pPr/>
              <a:t>7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52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EFD5463-B254-4337-9262-C80C8078F9DA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270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EFD5463-B254-4337-9262-C80C8078F9DA}" type="slidenum">
              <a:rPr lang="en-US" altLang="en-US" sz="1200" smtClean="0">
                <a:solidFill>
                  <a:srgbClr val="000000"/>
                </a:solidFill>
              </a:rPr>
              <a:pPr/>
              <a:t>9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317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/>
          <p:cNvSpPr/>
          <p:nvPr/>
        </p:nvSpPr>
        <p:spPr bwMode="auto">
          <a:xfrm>
            <a:off x="2751667" y="630239"/>
            <a:ext cx="6972300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4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 title="left edge border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79500" y="6375400"/>
            <a:ext cx="2328333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417" y="6375401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800" y="6375401"/>
            <a:ext cx="2328333" cy="346075"/>
          </a:xfrm>
        </p:spPr>
        <p:txBody>
          <a:bodyPr/>
          <a:lstStyle>
            <a:lvl1pPr>
              <a:defRPr baseline="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FD7BED5-055D-4A75-8457-3CE8574E0473}" type="slidenum">
              <a:rPr lang="en-US" altLang="en-US">
                <a:solidFill>
                  <a:srgbClr val="F8B323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8B3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793D2-79FF-4D2A-9B9F-DDFEA6AFB872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6"/>
            <a:ext cx="236257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299" y="382386"/>
            <a:ext cx="7746023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212A-A07A-4E43-A7FC-ECE04ABD533A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1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8AB3-245C-4569-8185-5FA49C9CCED2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0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9DEE-7C66-4654-A33F-56D92460848E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A045-50D7-4B1B-8F37-B31321F53F8D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9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1" y="0"/>
            <a:ext cx="2815167" cy="6858000"/>
          </a:xfrm>
          <a:custGeom>
            <a:avLst/>
            <a:gdLst>
              <a:gd name="T0" fmla="*/ 891 w 1773"/>
              <a:gd name="T1" fmla="*/ 0 h 4320"/>
              <a:gd name="T2" fmla="*/ 921 w 1773"/>
              <a:gd name="T3" fmla="*/ 111 h 4320"/>
              <a:gd name="T4" fmla="*/ 957 w 1773"/>
              <a:gd name="T5" fmla="*/ 217 h 4320"/>
              <a:gd name="T6" fmla="*/ 1007 w 1773"/>
              <a:gd name="T7" fmla="*/ 312 h 4320"/>
              <a:gd name="T8" fmla="*/ 1069 w 1773"/>
              <a:gd name="T9" fmla="*/ 387 h 4320"/>
              <a:gd name="T10" fmla="*/ 1145 w 1773"/>
              <a:gd name="T11" fmla="*/ 456 h 4320"/>
              <a:gd name="T12" fmla="*/ 1227 w 1773"/>
              <a:gd name="T13" fmla="*/ 520 h 4320"/>
              <a:gd name="T14" fmla="*/ 1311 w 1773"/>
              <a:gd name="T15" fmla="*/ 584 h 4320"/>
              <a:gd name="T16" fmla="*/ 1390 w 1773"/>
              <a:gd name="T17" fmla="*/ 651 h 4320"/>
              <a:gd name="T18" fmla="*/ 1456 w 1773"/>
              <a:gd name="T19" fmla="*/ 725 h 4320"/>
              <a:gd name="T20" fmla="*/ 1505 w 1773"/>
              <a:gd name="T21" fmla="*/ 808 h 4320"/>
              <a:gd name="T22" fmla="*/ 1530 w 1773"/>
              <a:gd name="T23" fmla="*/ 907 h 4320"/>
              <a:gd name="T24" fmla="*/ 1534 w 1773"/>
              <a:gd name="T25" fmla="*/ 1013 h 4320"/>
              <a:gd name="T26" fmla="*/ 1523 w 1773"/>
              <a:gd name="T27" fmla="*/ 1125 h 4320"/>
              <a:gd name="T28" fmla="*/ 1508 w 1773"/>
              <a:gd name="T29" fmla="*/ 1237 h 4320"/>
              <a:gd name="T30" fmla="*/ 1496 w 1773"/>
              <a:gd name="T31" fmla="*/ 1350 h 4320"/>
              <a:gd name="T32" fmla="*/ 1497 w 1773"/>
              <a:gd name="T33" fmla="*/ 1458 h 4320"/>
              <a:gd name="T34" fmla="*/ 1517 w 1773"/>
              <a:gd name="T35" fmla="*/ 1560 h 4320"/>
              <a:gd name="T36" fmla="*/ 1557 w 1773"/>
              <a:gd name="T37" fmla="*/ 1659 h 4320"/>
              <a:gd name="T38" fmla="*/ 1611 w 1773"/>
              <a:gd name="T39" fmla="*/ 1757 h 4320"/>
              <a:gd name="T40" fmla="*/ 1669 w 1773"/>
              <a:gd name="T41" fmla="*/ 1855 h 4320"/>
              <a:gd name="T42" fmla="*/ 1721 w 1773"/>
              <a:gd name="T43" fmla="*/ 1954 h 4320"/>
              <a:gd name="T44" fmla="*/ 1759 w 1773"/>
              <a:gd name="T45" fmla="*/ 2057 h 4320"/>
              <a:gd name="T46" fmla="*/ 1773 w 1773"/>
              <a:gd name="T47" fmla="*/ 2160 h 4320"/>
              <a:gd name="T48" fmla="*/ 1759 w 1773"/>
              <a:gd name="T49" fmla="*/ 2263 h 4320"/>
              <a:gd name="T50" fmla="*/ 1721 w 1773"/>
              <a:gd name="T51" fmla="*/ 2366 h 4320"/>
              <a:gd name="T52" fmla="*/ 1669 w 1773"/>
              <a:gd name="T53" fmla="*/ 2465 h 4320"/>
              <a:gd name="T54" fmla="*/ 1611 w 1773"/>
              <a:gd name="T55" fmla="*/ 2563 h 4320"/>
              <a:gd name="T56" fmla="*/ 1557 w 1773"/>
              <a:gd name="T57" fmla="*/ 2661 h 4320"/>
              <a:gd name="T58" fmla="*/ 1517 w 1773"/>
              <a:gd name="T59" fmla="*/ 2760 h 4320"/>
              <a:gd name="T60" fmla="*/ 1497 w 1773"/>
              <a:gd name="T61" fmla="*/ 2862 h 4320"/>
              <a:gd name="T62" fmla="*/ 1496 w 1773"/>
              <a:gd name="T63" fmla="*/ 2970 h 4320"/>
              <a:gd name="T64" fmla="*/ 1508 w 1773"/>
              <a:gd name="T65" fmla="*/ 3083 h 4320"/>
              <a:gd name="T66" fmla="*/ 1523 w 1773"/>
              <a:gd name="T67" fmla="*/ 3195 h 4320"/>
              <a:gd name="T68" fmla="*/ 1534 w 1773"/>
              <a:gd name="T69" fmla="*/ 3307 h 4320"/>
              <a:gd name="T70" fmla="*/ 1530 w 1773"/>
              <a:gd name="T71" fmla="*/ 3413 h 4320"/>
              <a:gd name="T72" fmla="*/ 1505 w 1773"/>
              <a:gd name="T73" fmla="*/ 3512 h 4320"/>
              <a:gd name="T74" fmla="*/ 1456 w 1773"/>
              <a:gd name="T75" fmla="*/ 3595 h 4320"/>
              <a:gd name="T76" fmla="*/ 1390 w 1773"/>
              <a:gd name="T77" fmla="*/ 3669 h 4320"/>
              <a:gd name="T78" fmla="*/ 1311 w 1773"/>
              <a:gd name="T79" fmla="*/ 3736 h 4320"/>
              <a:gd name="T80" fmla="*/ 1227 w 1773"/>
              <a:gd name="T81" fmla="*/ 3800 h 4320"/>
              <a:gd name="T82" fmla="*/ 1145 w 1773"/>
              <a:gd name="T83" fmla="*/ 3864 h 4320"/>
              <a:gd name="T84" fmla="*/ 1069 w 1773"/>
              <a:gd name="T85" fmla="*/ 3933 h 4320"/>
              <a:gd name="T86" fmla="*/ 1007 w 1773"/>
              <a:gd name="T87" fmla="*/ 4008 h 4320"/>
              <a:gd name="T88" fmla="*/ 957 w 1773"/>
              <a:gd name="T89" fmla="*/ 4103 h 4320"/>
              <a:gd name="T90" fmla="*/ 921 w 1773"/>
              <a:gd name="T91" fmla="*/ 4209 h 4320"/>
              <a:gd name="T92" fmla="*/ 891 w 1773"/>
              <a:gd name="T93" fmla="*/ 4320 h 4320"/>
              <a:gd name="T94" fmla="*/ 0 w 1773"/>
              <a:gd name="T9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874185" y="0"/>
            <a:ext cx="1646767" cy="6858000"/>
          </a:xfrm>
          <a:custGeom>
            <a:avLst/>
            <a:gdLst>
              <a:gd name="T0" fmla="*/ 188 w 1037"/>
              <a:gd name="T1" fmla="*/ 55 h 4320"/>
              <a:gd name="T2" fmla="*/ 234 w 1037"/>
              <a:gd name="T3" fmla="*/ 223 h 4320"/>
              <a:gd name="T4" fmla="*/ 292 w 1037"/>
              <a:gd name="T5" fmla="*/ 381 h 4320"/>
              <a:gd name="T6" fmla="*/ 382 w 1037"/>
              <a:gd name="T7" fmla="*/ 503 h 4320"/>
              <a:gd name="T8" fmla="*/ 502 w 1037"/>
              <a:gd name="T9" fmla="*/ 603 h 4320"/>
              <a:gd name="T10" fmla="*/ 628 w 1037"/>
              <a:gd name="T11" fmla="*/ 700 h 4320"/>
              <a:gd name="T12" fmla="*/ 736 w 1037"/>
              <a:gd name="T13" fmla="*/ 808 h 4320"/>
              <a:gd name="T14" fmla="*/ 800 w 1037"/>
              <a:gd name="T15" fmla="*/ 937 h 4320"/>
              <a:gd name="T16" fmla="*/ 812 w 1037"/>
              <a:gd name="T17" fmla="*/ 1085 h 4320"/>
              <a:gd name="T18" fmla="*/ 796 w 1037"/>
              <a:gd name="T19" fmla="*/ 1242 h 4320"/>
              <a:gd name="T20" fmla="*/ 778 w 1037"/>
              <a:gd name="T21" fmla="*/ 1401 h 4320"/>
              <a:gd name="T22" fmla="*/ 784 w 1037"/>
              <a:gd name="T23" fmla="*/ 1551 h 4320"/>
              <a:gd name="T24" fmla="*/ 841 w 1037"/>
              <a:gd name="T25" fmla="*/ 1702 h 4320"/>
              <a:gd name="T26" fmla="*/ 926 w 1037"/>
              <a:gd name="T27" fmla="*/ 1851 h 4320"/>
              <a:gd name="T28" fmla="*/ 1003 w 1037"/>
              <a:gd name="T29" fmla="*/ 2003 h 4320"/>
              <a:gd name="T30" fmla="*/ 1037 w 1037"/>
              <a:gd name="T31" fmla="*/ 2160 h 4320"/>
              <a:gd name="T32" fmla="*/ 1003 w 1037"/>
              <a:gd name="T33" fmla="*/ 2317 h 4320"/>
              <a:gd name="T34" fmla="*/ 926 w 1037"/>
              <a:gd name="T35" fmla="*/ 2469 h 4320"/>
              <a:gd name="T36" fmla="*/ 841 w 1037"/>
              <a:gd name="T37" fmla="*/ 2618 h 4320"/>
              <a:gd name="T38" fmla="*/ 784 w 1037"/>
              <a:gd name="T39" fmla="*/ 2769 h 4320"/>
              <a:gd name="T40" fmla="*/ 778 w 1037"/>
              <a:gd name="T41" fmla="*/ 2919 h 4320"/>
              <a:gd name="T42" fmla="*/ 796 w 1037"/>
              <a:gd name="T43" fmla="*/ 3078 h 4320"/>
              <a:gd name="T44" fmla="*/ 812 w 1037"/>
              <a:gd name="T45" fmla="*/ 3235 h 4320"/>
              <a:gd name="T46" fmla="*/ 800 w 1037"/>
              <a:gd name="T47" fmla="*/ 3383 h 4320"/>
              <a:gd name="T48" fmla="*/ 736 w 1037"/>
              <a:gd name="T49" fmla="*/ 3512 h 4320"/>
              <a:gd name="T50" fmla="*/ 628 w 1037"/>
              <a:gd name="T51" fmla="*/ 3620 h 4320"/>
              <a:gd name="T52" fmla="*/ 502 w 1037"/>
              <a:gd name="T53" fmla="*/ 3717 h 4320"/>
              <a:gd name="T54" fmla="*/ 382 w 1037"/>
              <a:gd name="T55" fmla="*/ 3817 h 4320"/>
              <a:gd name="T56" fmla="*/ 292 w 1037"/>
              <a:gd name="T57" fmla="*/ 3939 h 4320"/>
              <a:gd name="T58" fmla="*/ 234 w 1037"/>
              <a:gd name="T59" fmla="*/ 4097 h 4320"/>
              <a:gd name="T60" fmla="*/ 188 w 1037"/>
              <a:gd name="T61" fmla="*/ 4265 h 4320"/>
              <a:gd name="T62" fmla="*/ 17 w 1037"/>
              <a:gd name="T63" fmla="*/ 4278 h 4320"/>
              <a:gd name="T64" fmla="*/ 60 w 1037"/>
              <a:gd name="T65" fmla="*/ 4131 h 4320"/>
              <a:gd name="T66" fmla="*/ 109 w 1037"/>
              <a:gd name="T67" fmla="*/ 3964 h 4320"/>
              <a:gd name="T68" fmla="*/ 186 w 1037"/>
              <a:gd name="T69" fmla="*/ 3804 h 4320"/>
              <a:gd name="T70" fmla="*/ 303 w 1037"/>
              <a:gd name="T71" fmla="*/ 3672 h 4320"/>
              <a:gd name="T72" fmla="*/ 438 w 1037"/>
              <a:gd name="T73" fmla="*/ 3565 h 4320"/>
              <a:gd name="T74" fmla="*/ 561 w 1037"/>
              <a:gd name="T75" fmla="*/ 3466 h 4320"/>
              <a:gd name="T76" fmla="*/ 638 w 1037"/>
              <a:gd name="T77" fmla="*/ 3367 h 4320"/>
              <a:gd name="T78" fmla="*/ 654 w 1037"/>
              <a:gd name="T79" fmla="*/ 3265 h 4320"/>
              <a:gd name="T80" fmla="*/ 642 w 1037"/>
              <a:gd name="T81" fmla="*/ 3137 h 4320"/>
              <a:gd name="T82" fmla="*/ 620 w 1037"/>
              <a:gd name="T83" fmla="*/ 2952 h 4320"/>
              <a:gd name="T84" fmla="*/ 628 w 1037"/>
              <a:gd name="T85" fmla="*/ 2737 h 4320"/>
              <a:gd name="T86" fmla="*/ 685 w 1037"/>
              <a:gd name="T87" fmla="*/ 2574 h 4320"/>
              <a:gd name="T88" fmla="*/ 767 w 1037"/>
              <a:gd name="T89" fmla="*/ 2423 h 4320"/>
              <a:gd name="T90" fmla="*/ 834 w 1037"/>
              <a:gd name="T91" fmla="*/ 2303 h 4320"/>
              <a:gd name="T92" fmla="*/ 873 w 1037"/>
              <a:gd name="T93" fmla="*/ 2194 h 4320"/>
              <a:gd name="T94" fmla="*/ 864 w 1037"/>
              <a:gd name="T95" fmla="*/ 2092 h 4320"/>
              <a:gd name="T96" fmla="*/ 813 w 1037"/>
              <a:gd name="T97" fmla="*/ 1978 h 4320"/>
              <a:gd name="T98" fmla="*/ 739 w 1037"/>
              <a:gd name="T99" fmla="*/ 1848 h 4320"/>
              <a:gd name="T100" fmla="*/ 661 w 1037"/>
              <a:gd name="T101" fmla="*/ 1694 h 4320"/>
              <a:gd name="T102" fmla="*/ 618 w 1037"/>
              <a:gd name="T103" fmla="*/ 1511 h 4320"/>
              <a:gd name="T104" fmla="*/ 626 w 1037"/>
              <a:gd name="T105" fmla="*/ 1299 h 4320"/>
              <a:gd name="T106" fmla="*/ 647 w 1037"/>
              <a:gd name="T107" fmla="*/ 1139 h 4320"/>
              <a:gd name="T108" fmla="*/ 652 w 1037"/>
              <a:gd name="T109" fmla="*/ 1018 h 4320"/>
              <a:gd name="T110" fmla="*/ 620 w 1037"/>
              <a:gd name="T111" fmla="*/ 920 h 4320"/>
              <a:gd name="T112" fmla="*/ 523 w 1037"/>
              <a:gd name="T113" fmla="*/ 822 h 4320"/>
              <a:gd name="T114" fmla="*/ 392 w 1037"/>
              <a:gd name="T115" fmla="*/ 721 h 4320"/>
              <a:gd name="T116" fmla="*/ 261 w 1037"/>
              <a:gd name="T117" fmla="*/ 607 h 4320"/>
              <a:gd name="T118" fmla="*/ 156 w 1037"/>
              <a:gd name="T119" fmla="*/ 465 h 4320"/>
              <a:gd name="T120" fmla="*/ 90 w 1037"/>
              <a:gd name="T121" fmla="*/ 301 h 4320"/>
              <a:gd name="T122" fmla="*/ 46 w 1037"/>
              <a:gd name="T123" fmla="*/ 137 h 4320"/>
              <a:gd name="T124" fmla="*/ 0 w 1037"/>
              <a:gd name="T1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" y="0"/>
            <a:ext cx="2815167" cy="6858000"/>
            <a:chOff x="0" y="0"/>
            <a:chExt cx="2110979" cy="6858000"/>
          </a:xfrm>
        </p:grpSpPr>
        <p:sp>
          <p:nvSpPr>
            <p:cNvPr id="7" name="Freeform 6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/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385" y="6375400"/>
            <a:ext cx="149436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F3F3F2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8967" y="6375401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F3F3F2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1984" y="6375401"/>
            <a:ext cx="1488016" cy="346075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8505BD8-B6C9-47D4-99F1-C5614203AEB3}" type="slidenum">
              <a:rPr lang="en-US" altLang="en-US">
                <a:solidFill>
                  <a:srgbClr val="F3F3F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3F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92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0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07D30-A9D6-4059-87B5-A58DAC45A3DA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0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38100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16A5-72E6-4146-B27E-401CA40184C5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5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012D-25CD-4466-93A1-E957FCD2A9BD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6BB8-4BC0-4308-8974-096E259E8255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7389285" y="0"/>
            <a:ext cx="480271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9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4117" y="6375400"/>
            <a:ext cx="1234016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967" y="6375401"/>
            <a:ext cx="348191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718" y="6375401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9E79-E618-4929-A59E-5EF9393675F4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1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/>
          <p:cNvSpPr/>
          <p:nvPr/>
        </p:nvSpPr>
        <p:spPr bwMode="auto">
          <a:xfrm>
            <a:off x="7389285" y="0"/>
            <a:ext cx="480271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5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 title="left edge border"/>
          <p:cNvSpPr/>
          <p:nvPr/>
        </p:nvSpPr>
        <p:spPr>
          <a:xfrm>
            <a:off x="1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6234" y="6375400"/>
            <a:ext cx="12319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967" y="6375401"/>
            <a:ext cx="348191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785" y="6375401"/>
            <a:ext cx="1263649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49222-C66E-4315-87C6-204CD13119DC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4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0952" y="382588"/>
            <a:ext cx="10179049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50952" y="2286000"/>
            <a:ext cx="10179049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952" y="6375400"/>
            <a:ext cx="2330449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401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75401"/>
            <a:ext cx="28194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A6ED29-8334-454B-AB4A-6B486C27F8DF}" type="slidenum">
              <a:rPr lang="en-US" altLang="en-US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ヒラギノ角ゴ Pro W3" pitchFamily="8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368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368" y="0"/>
            <a:ext cx="2836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5"/>
          <p:cNvSpPr>
            <a:spLocks/>
          </p:cNvSpPr>
          <p:nvPr/>
        </p:nvSpPr>
        <p:spPr bwMode="auto">
          <a:xfrm>
            <a:off x="0" y="0"/>
            <a:ext cx="905933" cy="6858000"/>
          </a:xfrm>
          <a:custGeom>
            <a:avLst/>
            <a:gdLst>
              <a:gd name="T0" fmla="*/ 155 w 211"/>
              <a:gd name="T1" fmla="*/ 1728 h 2160"/>
              <a:gd name="T2" fmla="*/ 211 w 211"/>
              <a:gd name="T3" fmla="*/ 1512 h 2160"/>
              <a:gd name="T4" fmla="*/ 155 w 211"/>
              <a:gd name="T5" fmla="*/ 1296 h 2160"/>
              <a:gd name="T6" fmla="*/ 211 w 211"/>
              <a:gd name="T7" fmla="*/ 1080 h 2160"/>
              <a:gd name="T8" fmla="*/ 155 w 211"/>
              <a:gd name="T9" fmla="*/ 864 h 2160"/>
              <a:gd name="T10" fmla="*/ 211 w 211"/>
              <a:gd name="T11" fmla="*/ 648 h 2160"/>
              <a:gd name="T12" fmla="*/ 155 w 211"/>
              <a:gd name="T13" fmla="*/ 432 h 2160"/>
              <a:gd name="T14" fmla="*/ 211 w 211"/>
              <a:gd name="T15" fmla="*/ 216 h 2160"/>
              <a:gd name="T16" fmla="*/ 155 w 211"/>
              <a:gd name="T17" fmla="*/ 0 h 2160"/>
              <a:gd name="T18" fmla="*/ 0 w 211"/>
              <a:gd name="T19" fmla="*/ 0 h 2160"/>
              <a:gd name="T20" fmla="*/ 0 w 211"/>
              <a:gd name="T21" fmla="*/ 2160 h 2160"/>
              <a:gd name="T22" fmla="*/ 155 w 211"/>
              <a:gd name="T23" fmla="*/ 2160 h 2160"/>
              <a:gd name="T24" fmla="*/ 211 w 211"/>
              <a:gd name="T25" fmla="*/ 1944 h 2160"/>
              <a:gd name="T26" fmla="*/ 155 w 211"/>
              <a:gd name="T27" fmla="*/ 172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84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fontAlgn="base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286000"/>
            <a:ext cx="7924800" cy="2667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8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Genetics and Heredity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48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Gregor Mendel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462214" y="1874838"/>
            <a:ext cx="7634287" cy="40052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Considered “The Father of Genetics”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Austrian Monk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Experimented with “pea plants”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Used pea plants because: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They were available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They reproduced quickly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They showed obvious differences in the traits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Understood that there was something that carried traits from one generation to the next- “</a:t>
            </a: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FACTOR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”.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28800" y="76201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000" b="1">
                <a:solidFill>
                  <a:prstClr val="black"/>
                </a:solidFill>
                <a:latin typeface="Arial Rounded MT Bold" panose="020F0704030504030204" pitchFamily="34" charset="0"/>
                <a:ea typeface="ヒラギノ角ゴ Pro W3" pitchFamily="84" charset="-128"/>
              </a:rPr>
              <a:t>Mendel cont……</a:t>
            </a: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</a:t>
            </a:r>
          </a:p>
        </p:txBody>
      </p:sp>
      <p:pic>
        <p:nvPicPr>
          <p:cNvPr id="17411" name="Picture 3" descr="14-00x-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295400"/>
            <a:ext cx="30924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en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33893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86400" y="5241926"/>
            <a:ext cx="495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In the mid-1800s, the rules underlying patterns of inheritance were uncovered in a series of experiments performed by an Austrian monk named Gregor Mendel. </a:t>
            </a:r>
          </a:p>
        </p:txBody>
      </p:sp>
    </p:spTree>
    <p:extLst>
      <p:ext uri="{BB962C8B-B14F-4D97-AF65-F5344CB8AC3E}">
        <p14:creationId xmlns:p14="http://schemas.microsoft.com/office/powerpoint/2010/main" val="18119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5410200" y="228601"/>
            <a:ext cx="51054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Mendel's Plant Breeding Experiments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Gregor Mendel was one of the first to apply an experimental approach to the question of inheritance.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For seven years, Mendel bred pea plants and recorded inheritance patterns in the offspring.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Hypothesis of Inheritance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Parents pass on to their offspring separate and distinct factors (today called genes) that are responsible for inherited traits.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pic>
        <p:nvPicPr>
          <p:cNvPr id="18435" name="Picture 1027" descr="14-00-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15900"/>
            <a:ext cx="3757612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28" descr="P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00575"/>
            <a:ext cx="2590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2819400" y="114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Mendel was fortunate he chose the Garden Pea </a:t>
            </a:r>
          </a:p>
        </p:txBody>
      </p:sp>
      <p:pic>
        <p:nvPicPr>
          <p:cNvPr id="19459" name="Picture 1027" descr="14-01-GeneticCros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1828801" y="557213"/>
            <a:ext cx="44164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6400800" y="1752601"/>
            <a:ext cx="4267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Mendel probably chose to work with peas because they are available in many varieties.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The use of peas also gave Mendel strict control over which plants mated.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Fortunately, the pea traits are distinct and were clearly contrasting.</a:t>
            </a:r>
          </a:p>
        </p:txBody>
      </p:sp>
    </p:spTree>
    <p:extLst>
      <p:ext uri="{BB962C8B-B14F-4D97-AF65-F5344CB8AC3E}">
        <p14:creationId xmlns:p14="http://schemas.microsoft.com/office/powerpoint/2010/main" val="36062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676400"/>
            <a:ext cx="3593592" cy="3124200"/>
          </a:xfrm>
        </p:spPr>
        <p:txBody>
          <a:bodyPr/>
          <a:lstStyle/>
          <a:p>
            <a:r>
              <a:rPr lang="en-US" altLang="en-US" sz="2400" dirty="0"/>
              <a:t>Self-Pollination: when pollen from a plant is transferred to a flower on the same plant.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23756" y="1428750"/>
            <a:ext cx="3593592" cy="3619500"/>
          </a:xfrm>
        </p:spPr>
        <p:txBody>
          <a:bodyPr/>
          <a:lstStyle/>
          <a:p>
            <a:r>
              <a:rPr lang="en-US" altLang="en-US" dirty="0" smtClean="0"/>
              <a:t>Cross-Pollination: when pollen from a plant is transferred to a flower on a different plant.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3547839"/>
            <a:ext cx="3962400" cy="3186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67000"/>
            <a:ext cx="4495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/>
              <a:t>True-Breeding (Purebred): an organism created by two of the same breed.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/>
              <a:t>Hybrid: an organism created by two different breeds.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038600"/>
            <a:ext cx="4953000" cy="26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2286000" y="20638"/>
            <a:ext cx="8402638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To test the hypothesis, Mendel crossed true-breeding plants that had two distinct and contrasting traits—for example, purple or white flowers.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What is meant by “true breeding?”</a:t>
            </a:r>
            <a:endParaRPr lang="en-US" altLang="en-US" sz="2400" b="1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pic>
        <p:nvPicPr>
          <p:cNvPr id="21507" name="Picture 1027" descr="Figure 10-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5450"/>
            <a:ext cx="8458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028"/>
          <p:cNvSpPr txBox="1">
            <a:spLocks noChangeArrowheads="1"/>
          </p:cNvSpPr>
          <p:nvPr/>
        </p:nvSpPr>
        <p:spPr bwMode="auto">
          <a:xfrm>
            <a:off x="2286000" y="5927726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Mendel cross-fertilized his plants by hand. Why is it important to control which plants would serve as the parents? </a:t>
            </a:r>
          </a:p>
        </p:txBody>
      </p:sp>
    </p:spTree>
    <p:extLst>
      <p:ext uri="{BB962C8B-B14F-4D97-AF65-F5344CB8AC3E}">
        <p14:creationId xmlns:p14="http://schemas.microsoft.com/office/powerpoint/2010/main" val="1829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ure 10-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1"/>
            <a:ext cx="89154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0" y="5562601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For each </a:t>
            </a:r>
            <a:r>
              <a:rPr lang="en-US" altLang="en-US" b="1" u="sng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monohybrid cross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, Mendel cross-fertilized true-breeding plants that were different in just one character—in this case, flower color. He then allowed the hybrids (the F1 generation) to self-fertilize. </a:t>
            </a:r>
          </a:p>
        </p:txBody>
      </p:sp>
    </p:spTree>
    <p:extLst>
      <p:ext uri="{BB962C8B-B14F-4D97-AF65-F5344CB8AC3E}">
        <p14:creationId xmlns:p14="http://schemas.microsoft.com/office/powerpoint/2010/main" val="24142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4495800" y="533400"/>
            <a:ext cx="61150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737100" y="39688"/>
            <a:ext cx="440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Typical breeding experiment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74900" y="50801"/>
            <a:ext cx="23622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P generation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(parental generation)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F1 generation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(first filial generation, the word filial from the Latin word for "son") are the hybrid offspring.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Allowing these F1 hybrids to self-pollinate produces: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F2 generation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(second filial generation).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87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818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Mendel studies seven characteristics in the garden pea</a:t>
            </a:r>
          </a:p>
        </p:txBody>
      </p:sp>
      <p:pic>
        <p:nvPicPr>
          <p:cNvPr id="24579" name="Picture 3" descr="Figure 10-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2838"/>
            <a:ext cx="91440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  <a:endParaRPr kumimoji="1" lang="en-US" altLang="en-US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66975" y="1676400"/>
            <a:ext cx="3933825" cy="42291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Genetics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: the study of heredity.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Heredity: 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the passing of traits (physical characteristics) from parent to offspring</a:t>
            </a:r>
            <a:endParaRPr kumimoji="1" lang="en-US" altLang="en-US" sz="2800" dirty="0">
              <a:solidFill>
                <a:srgbClr val="4B32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8654" y="2452624"/>
            <a:ext cx="3807846" cy="34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940425" y="3246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: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940425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</a:t>
            </a:r>
          </a:p>
        </p:txBody>
      </p:sp>
      <p:pic>
        <p:nvPicPr>
          <p:cNvPr id="25604" name="Picture 4" descr="14T-01-F1CrossesInP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b="3200"/>
          <a:stretch>
            <a:fillRect/>
          </a:stretch>
        </p:blipFill>
        <p:spPr bwMode="auto">
          <a:xfrm>
            <a:off x="1524000" y="-603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620000" y="5867401"/>
            <a:ext cx="304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Statistics indicated a pattern. </a:t>
            </a:r>
          </a:p>
        </p:txBody>
      </p:sp>
    </p:spTree>
    <p:extLst>
      <p:ext uri="{BB962C8B-B14F-4D97-AF65-F5344CB8AC3E}">
        <p14:creationId xmlns:p14="http://schemas.microsoft.com/office/powerpoint/2010/main" val="29932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0" y="76200"/>
            <a:ext cx="8382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Law of Dominance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In the monohybrid cross (mating of two organisms that differ in only one character), one version disappeared.</a:t>
            </a: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</a:t>
            </a:r>
          </a:p>
        </p:txBody>
      </p:sp>
      <p:pic>
        <p:nvPicPr>
          <p:cNvPr id="26627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0"/>
          <a:stretch>
            <a:fillRect/>
          </a:stretch>
        </p:blipFill>
        <p:spPr bwMode="auto">
          <a:xfrm>
            <a:off x="2743200" y="1676401"/>
            <a:ext cx="611505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981200" y="5410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What happens when the F1’s are crossed?</a:t>
            </a:r>
          </a:p>
        </p:txBody>
      </p:sp>
    </p:spTree>
    <p:extLst>
      <p:ext uri="{BB962C8B-B14F-4D97-AF65-F5344CB8AC3E}">
        <p14:creationId xmlns:p14="http://schemas.microsoft.com/office/powerpoint/2010/main" val="5779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86000" y="609600"/>
            <a:ext cx="22860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The F1 crossed produced the F2 generation and the lost trait appeared with predictable ratios.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This led to the formulation of the current model of inheritance.   </a:t>
            </a:r>
          </a:p>
        </p:txBody>
      </p:sp>
      <p:pic>
        <p:nvPicPr>
          <p:cNvPr id="27651" name="Picture 3" descr="14-02-PF1F2Hybrid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32001" r="8496" b="3200"/>
          <a:stretch>
            <a:fillRect/>
          </a:stretch>
        </p:blipFill>
        <p:spPr bwMode="auto">
          <a:xfrm>
            <a:off x="4713288" y="304800"/>
            <a:ext cx="5878512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0" y="0"/>
            <a:ext cx="838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Probability and Punnett Squares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Punnett square: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 diagram showing the probabilities of the possible outcomes of a genetic cross </a:t>
            </a:r>
          </a:p>
        </p:txBody>
      </p:sp>
      <p:pic>
        <p:nvPicPr>
          <p:cNvPr id="28675" name="Picture 3" descr="Figure 10-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85926"/>
            <a:ext cx="91440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48000" y="228600"/>
            <a:ext cx="445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Genotype versus phenotype. </a:t>
            </a:r>
          </a:p>
        </p:txBody>
      </p:sp>
      <p:pic>
        <p:nvPicPr>
          <p:cNvPr id="29699" name="Picture 3" descr="14-05-GenotypeVPhenoty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>
            <a:fillRect/>
          </a:stretch>
        </p:blipFill>
        <p:spPr bwMode="auto">
          <a:xfrm>
            <a:off x="1600200" y="946150"/>
            <a:ext cx="63246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985126" y="1600201"/>
            <a:ext cx="2682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How does a genotype ratio differ from the phenotype ratio?</a:t>
            </a:r>
          </a:p>
        </p:txBody>
      </p:sp>
    </p:spTree>
    <p:extLst>
      <p:ext uri="{BB962C8B-B14F-4D97-AF65-F5344CB8AC3E}">
        <p14:creationId xmlns:p14="http://schemas.microsoft.com/office/powerpoint/2010/main" val="40598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524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How Does it Work?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kumimoji="1" lang="en-US" altLang="en-US" smtClean="0"/>
          </a:p>
        </p:txBody>
      </p:sp>
      <p:pic>
        <p:nvPicPr>
          <p:cNvPr id="31748" name="Picture 4" descr="Punnett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1"/>
            <a:ext cx="4800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punne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4" y="2209800"/>
            <a:ext cx="40084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609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33795" name="Picture 4" descr="squa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4825"/>
            <a:ext cx="70104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362200" y="0"/>
            <a:ext cx="807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The Importance of the Environment</a:t>
            </a:r>
            <a:endParaRPr lang="en-US" altLang="en-US" b="1">
              <a:solidFill>
                <a:prstClr val="black"/>
              </a:solidFill>
              <a:latin typeface="Arial" panose="020B0604020202020204" pitchFamily="34" charset="0"/>
              <a:ea typeface="ヒラギノ角ゴ Pro W3" pitchFamily="84" charset="-128"/>
            </a:endParaRP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The environmental influences the expression of the genotype so the phenotype is altered.</a:t>
            </a:r>
          </a:p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Hydrangea flowers of the same genetic variety range in color from blue-violet to pink, depending on the acidity of the soil. </a:t>
            </a:r>
          </a:p>
        </p:txBody>
      </p:sp>
      <p:pic>
        <p:nvPicPr>
          <p:cNvPr id="35843" name="Picture 3" descr="14-13-Environ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87564"/>
            <a:ext cx="42672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girl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676400"/>
            <a:ext cx="1924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s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343400"/>
            <a:ext cx="42005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362200" y="4708526"/>
            <a:ext cx="38100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Multifactorial</a:t>
            </a: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ヒラギノ角ゴ Pro W3" pitchFamily="84" charset="-128"/>
              </a:rPr>
              <a:t>;  many factors, both genetic and environmental, collectively influence phenotype in examples such as skin tanning</a:t>
            </a:r>
          </a:p>
        </p:txBody>
      </p:sp>
    </p:spTree>
    <p:extLst>
      <p:ext uri="{BB962C8B-B14F-4D97-AF65-F5344CB8AC3E}">
        <p14:creationId xmlns:p14="http://schemas.microsoft.com/office/powerpoint/2010/main" val="3995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  <a:endParaRPr kumimoji="1" lang="en-US" altLang="en-US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66975" y="1676400"/>
            <a:ext cx="3629026" cy="42291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Inheritance: 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how traits, or characteristics, are passed on from generation to generation.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Trait: 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 specific characteristic passed on to its offspring through DNA.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209801"/>
            <a:ext cx="4147610" cy="29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  <a:endParaRPr kumimoji="1" lang="en-US" altLang="en-US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Chromosomes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are made up of genes, which are made up of DNA.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DNA: 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Genetic material found in the nucleus of a cell.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Gene: 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made up of DNA and code for specific traits.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38400"/>
            <a:ext cx="4169886" cy="29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66975" y="1874838"/>
            <a:ext cx="7515225" cy="1858962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Gene: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expressed and hides others.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Gene: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traits that are covered up or only expressed when a dominant gene isn’t present.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5600" y="4038600"/>
            <a:ext cx="6553200" cy="16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8229600" cy="5791200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Incomplete Dominance: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gene has its own degree of influence and produce a third trait.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90801"/>
            <a:ext cx="4724400" cy="355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8229600" cy="57912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Alleles-</a:t>
            </a:r>
            <a:r>
              <a:rPr kumimoji="1" lang="en-US" altLang="en-US" sz="2800" dirty="0">
                <a:solidFill>
                  <a:srgbClr val="FF0A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different forms of a gene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inherited genes (alleles) together 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organisms appearance or other detectable characteristic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20040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066800"/>
            <a:ext cx="8229600" cy="57912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Punnett Squares-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tool used to predict traits in an offspring.  Letters are used to designate genes.  Capital letters for dominant and lower case for recessive.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chance/percentage that something will occur.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Vocabulary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66975" y="1447800"/>
            <a:ext cx="3863367" cy="44577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of the same genes (alleles)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09846" y="1447800"/>
            <a:ext cx="3885713" cy="4457700"/>
          </a:xfrm>
        </p:spPr>
        <p:txBody>
          <a:bodyPr/>
          <a:lstStyle/>
          <a:p>
            <a:r>
              <a:rPr kumimoji="1" lang="en-US" altLang="en-US" sz="2800" dirty="0">
                <a:solidFill>
                  <a:srgbClr val="4B32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Heterozygous-</a:t>
            </a:r>
            <a:r>
              <a:rPr kumimoji="1"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different genes (alleles)</a:t>
            </a:r>
            <a:endParaRPr kumimoji="1" lang="en-US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2993010"/>
            <a:ext cx="376615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2971800"/>
            <a:ext cx="3881371" cy="25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</Words>
  <Application>Microsoft Office PowerPoint</Application>
  <PresentationFormat>Widescreen</PresentationFormat>
  <Paragraphs>95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ヒラギノ角ゴ Pro W3</vt:lpstr>
      <vt:lpstr>Arial</vt:lpstr>
      <vt:lpstr>Arial Rounded MT Bold</vt:lpstr>
      <vt:lpstr>Calibri</vt:lpstr>
      <vt:lpstr>Gill Sans MT</vt:lpstr>
      <vt:lpstr>Impact</vt:lpstr>
      <vt:lpstr>Badge</vt:lpstr>
      <vt:lpstr>Genetics and Heredity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Vocabulary</vt:lpstr>
      <vt:lpstr>Gregor Mendel</vt:lpstr>
      <vt:lpstr>PowerPoint Presentation</vt:lpstr>
      <vt:lpstr>PowerPoint Presentation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it Work?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Heredity</dc:title>
  <dc:creator>Lauren Puckett</dc:creator>
  <cp:lastModifiedBy>Lauren Puckett</cp:lastModifiedBy>
  <cp:revision>1</cp:revision>
  <dcterms:created xsi:type="dcterms:W3CDTF">2016-02-24T20:01:52Z</dcterms:created>
  <dcterms:modified xsi:type="dcterms:W3CDTF">2016-02-24T20:02:06Z</dcterms:modified>
</cp:coreProperties>
</file>