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2B95-3869-45E1-8229-B366BE306988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7422-0F1E-4626-A472-5AA649641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3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6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295507-2CE7-4024-9167-080E99C0017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9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6</a:t>
            </a:r>
            <a:r>
              <a:rPr lang="en-US" altLang="en-US" baseline="30000" smtClean="0"/>
              <a:t>th</a:t>
            </a:r>
            <a:r>
              <a:rPr lang="en-US" altLang="en-US" smtClean="0"/>
              <a:t> Grade- This information is meant to be used in conjunction with the 6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7</a:t>
            </a:r>
            <a:r>
              <a:rPr lang="en-US" altLang="en-US" baseline="30000" smtClean="0"/>
              <a:t>th</a:t>
            </a:r>
            <a:r>
              <a:rPr lang="en-US" altLang="en-US" smtClean="0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41EA33-3D84-4B39-9214-49B6469A04E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1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5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D294-A2DC-43DF-9996-85BC6224D741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63CA-655E-40C4-858D-1DFCBC2E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8305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 panose="02020904090505020303" pitchFamily="18" charset="0"/>
              </a:rPr>
              <a:t>Economics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676400" y="1371601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How many basic types of economic systems are there?</a:t>
            </a:r>
            <a:r>
              <a:rPr lang="en-US" altLang="en-US" b="1"/>
              <a:t> 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Name the economic systems.</a:t>
            </a:r>
            <a:r>
              <a:rPr lang="en-US" altLang="en-US" b="1"/>
              <a:t>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Which economic system do most textbooks say is the most common throughout  the world? </a:t>
            </a:r>
            <a:r>
              <a:rPr lang="en-US" altLang="en-US" b="1"/>
              <a:t> </a:t>
            </a:r>
            <a:endParaRPr lang="en-US" altLang="en-US" b="1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221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3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8305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 panose="02020904090505020303" pitchFamily="18" charset="0"/>
              </a:rPr>
              <a:t>Economics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676400" y="1371601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How many basic types of economic systems are there?</a:t>
            </a:r>
            <a:r>
              <a:rPr lang="en-US" altLang="en-US" b="1"/>
              <a:t>  </a:t>
            </a:r>
            <a:r>
              <a:rPr lang="en-US" altLang="en-US" b="1">
                <a:solidFill>
                  <a:srgbClr val="66FF33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Name the economic systems.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66FF33"/>
                </a:solidFill>
              </a:rPr>
              <a:t>Traditional, Command, Market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>
                <a:solidFill>
                  <a:srgbClr val="FFFF00"/>
                </a:solidFill>
              </a:rPr>
              <a:t>Which economic system do most textbooks say is the most common throughout  the world? 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66FF33"/>
                </a:solidFill>
              </a:rPr>
              <a:t>Mixed.  The GCEE states that mixed is not an economic system but rather a blending of two different types of systems.  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4205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Explains how a country answers the three questions of economics:</a:t>
            </a:r>
          </a:p>
          <a:p>
            <a:pPr lvl="1">
              <a:defRPr/>
            </a:pPr>
            <a:r>
              <a:rPr lang="en-US" dirty="0"/>
              <a:t>1) What to produce?</a:t>
            </a:r>
          </a:p>
          <a:p>
            <a:pPr lvl="1">
              <a:defRPr/>
            </a:pPr>
            <a:r>
              <a:rPr lang="en-US" dirty="0"/>
              <a:t>2) For whom to produce?</a:t>
            </a:r>
          </a:p>
          <a:p>
            <a:pPr lvl="1">
              <a:defRPr/>
            </a:pPr>
            <a:r>
              <a:rPr lang="en-US" dirty="0"/>
              <a:t>3) How to produce?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marL="320040" lvl="1" indent="0"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Economic System</a:t>
            </a:r>
          </a:p>
        </p:txBody>
      </p:sp>
      <p:sp>
        <p:nvSpPr>
          <p:cNvPr id="4" name="Rectangle 3"/>
          <p:cNvSpPr/>
          <p:nvPr/>
        </p:nvSpPr>
        <p:spPr>
          <a:xfrm rot="1800000">
            <a:off x="6946924" y="2751730"/>
            <a:ext cx="32726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Traditional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5400000" flipH="1">
            <a:off x="7473510" y="4615482"/>
            <a:ext cx="21307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MIXED</a:t>
            </a:r>
            <a:endParaRPr lang="en-US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-3000000">
            <a:off x="2166261" y="4615483"/>
            <a:ext cx="22753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Market</a:t>
            </a:r>
            <a:endParaRPr lang="en-US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-1800000">
            <a:off x="3938610" y="4939966"/>
            <a:ext cx="31341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Command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3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Command Economy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4100" y="1219200"/>
            <a:ext cx="7543800" cy="2590800"/>
          </a:xfrm>
        </p:spPr>
        <p:txBody>
          <a:bodyPr/>
          <a:lstStyle/>
          <a:p>
            <a:r>
              <a:rPr lang="en-US" altLang="en-US" smtClean="0"/>
              <a:t>Government decides what is produced, who receives goods and services, and how things are produced</a:t>
            </a:r>
          </a:p>
          <a:p>
            <a:r>
              <a:rPr lang="en-US" altLang="en-US" smtClean="0"/>
              <a:t>Examples: North Korea and Cuba are close to pure command economies</a:t>
            </a:r>
          </a:p>
        </p:txBody>
      </p:sp>
      <p:pic>
        <p:nvPicPr>
          <p:cNvPr id="8196" name="Picture 2" descr="http://images.defensetech.org/wp-content/uploads/2010/05/Kim-Jong-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216400"/>
            <a:ext cx="3105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3.bp.blogspot.com/-1m02_1cC5As/Td9MTposgbI/AAAAAAAAAPE/uMgfNdz_gcw/s1600/fidel-castro-9219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16400"/>
            <a:ext cx="2844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Market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3763" y="1404939"/>
            <a:ext cx="3657600" cy="46704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Consumers and producers determine what’s produced, who receives goods/services, and how things are produced (supply &amp; demand)</a:t>
            </a:r>
          </a:p>
          <a:p>
            <a:pPr>
              <a:defRPr/>
            </a:pPr>
            <a:r>
              <a:rPr lang="en-US" dirty="0" smtClean="0"/>
              <a:t>Also called “capitalism” or “free market”</a:t>
            </a:r>
          </a:p>
          <a:p>
            <a:pPr>
              <a:defRPr/>
            </a:pPr>
            <a:r>
              <a:rPr lang="en-US" dirty="0" smtClean="0"/>
              <a:t>Encourages entrepreneurs (creators of new businesses)</a:t>
            </a:r>
            <a:endParaRPr lang="en-US" dirty="0"/>
          </a:p>
        </p:txBody>
      </p:sp>
      <p:pic>
        <p:nvPicPr>
          <p:cNvPr id="9220" name="Picture 2" descr="http://www.prevention.com/gopowershopping/images/300x263-shopping_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524001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stockmarketinvesting.com/wp-includes/images/nasdaq-quo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876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www.gatherthejews.com/wp-content/uploads/2011/07/american-flag-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25863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://www.australian-flag.org/rippled-australian-flag-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1" y="930276"/>
            <a:ext cx="194627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Traditional Economy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38350" y="1663700"/>
            <a:ext cx="3657600" cy="4724400"/>
          </a:xfrm>
        </p:spPr>
        <p:txBody>
          <a:bodyPr/>
          <a:lstStyle/>
          <a:p>
            <a:r>
              <a:rPr lang="en-US" altLang="en-US" smtClean="0"/>
              <a:t>Economic decisions are based on a country’s or society’s customs and habits</a:t>
            </a:r>
          </a:p>
          <a:p>
            <a:r>
              <a:rPr lang="en-US" altLang="en-US" smtClean="0"/>
              <a:t>Old ways of doing things—hunting or farming</a:t>
            </a:r>
          </a:p>
          <a:p>
            <a:r>
              <a:rPr lang="en-US" altLang="en-US" smtClean="0"/>
              <a:t>Not common</a:t>
            </a:r>
          </a:p>
        </p:txBody>
      </p:sp>
      <p:pic>
        <p:nvPicPr>
          <p:cNvPr id="10244" name="Picture 2" descr="http://1.bp.blogspot.com/_wyFaQcS2cBM/TRhdR_TFCYI/AAAAAAAAACc/to-r4B0uIUk/s1600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76389"/>
            <a:ext cx="3794125" cy="24415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4" descr="http://2.bp.blogspot.com/_BOvRfrNlrBc/TSRnzI72oDI/AAAAAAAAACw/yJXK9bLNm4I/s1600/hb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390901"/>
            <a:ext cx="2555875" cy="30210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Mixed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1585913"/>
            <a:ext cx="7543800" cy="2362200"/>
          </a:xfrm>
        </p:spPr>
        <p:txBody>
          <a:bodyPr/>
          <a:lstStyle/>
          <a:p>
            <a:r>
              <a:rPr lang="en-US" altLang="en-US" smtClean="0"/>
              <a:t>When a country combines elements of market and command systems (and sometimes traditional elements as well)</a:t>
            </a:r>
          </a:p>
          <a:p>
            <a:r>
              <a:rPr lang="en-US" altLang="en-US" smtClean="0"/>
              <a:t>Most societies fall under this category, including ours!</a:t>
            </a:r>
          </a:p>
        </p:txBody>
      </p:sp>
      <p:pic>
        <p:nvPicPr>
          <p:cNvPr id="11268" name="Picture 2" descr="http://government.phillipmartin.info/government_cap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267200"/>
            <a:ext cx="2613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econed-in.org/images/CC/consumers-producers11a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114800"/>
            <a:ext cx="2654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us 3"/>
          <p:cNvSpPr/>
          <p:nvPr/>
        </p:nvSpPr>
        <p:spPr>
          <a:xfrm>
            <a:off x="4386263" y="5067300"/>
            <a:ext cx="80645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7867650" y="5157788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72" name="Picture 6" descr="http://img.ehowcdn.com/article-page-main/ehow/images/a07/ak/b8/analyze-traditional-economic-systems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9" y="4802188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qual 5"/>
          <p:cNvSpPr/>
          <p:nvPr/>
        </p:nvSpPr>
        <p:spPr>
          <a:xfrm>
            <a:off x="9517063" y="4967288"/>
            <a:ext cx="9906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8839200" y="3856038"/>
            <a:ext cx="2057400" cy="792162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Content Placeholder 3"/>
          <p:cNvSpPr txBox="1">
            <a:spLocks/>
          </p:cNvSpPr>
          <p:nvPr/>
        </p:nvSpPr>
        <p:spPr bwMode="auto">
          <a:xfrm>
            <a:off x="5486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400" b="1"/>
          </a:p>
        </p:txBody>
      </p:sp>
      <p:sp>
        <p:nvSpPr>
          <p:cNvPr id="12295" name="Content Placeholder 3"/>
          <p:cNvSpPr txBox="1">
            <a:spLocks/>
          </p:cNvSpPr>
          <p:nvPr/>
        </p:nvSpPr>
        <p:spPr bwMode="auto">
          <a:xfrm>
            <a:off x="1447800" y="3886201"/>
            <a:ext cx="205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Pure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3706" y="4901626"/>
            <a:ext cx="314041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Mixed Economy</a:t>
            </a:r>
          </a:p>
        </p:txBody>
      </p:sp>
      <p:pic>
        <p:nvPicPr>
          <p:cNvPr id="12297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1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 rot="20331267">
            <a:off x="263525" y="425450"/>
            <a:ext cx="510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Economic </a:t>
            </a:r>
            <a:br>
              <a:rPr lang="en-US" altLang="en-US" b="1" smtClean="0">
                <a:solidFill>
                  <a:schemeClr val="bg1"/>
                </a:solidFill>
              </a:rPr>
            </a:br>
            <a:r>
              <a:rPr lang="en-US" altLang="en-US" b="1" smtClean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8915400" y="5562601"/>
            <a:ext cx="2057400" cy="7921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15365" name="Content Placeholder 3"/>
          <p:cNvSpPr txBox="1">
            <a:spLocks/>
          </p:cNvSpPr>
          <p:nvPr/>
        </p:nvSpPr>
        <p:spPr bwMode="auto">
          <a:xfrm>
            <a:off x="5486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400" b="1"/>
          </a:p>
        </p:txBody>
      </p:sp>
      <p:sp>
        <p:nvSpPr>
          <p:cNvPr id="15366" name="Content Placeholder 3"/>
          <p:cNvSpPr txBox="1">
            <a:spLocks/>
          </p:cNvSpPr>
          <p:nvPr/>
        </p:nvSpPr>
        <p:spPr bwMode="auto">
          <a:xfrm>
            <a:off x="1371600" y="5608638"/>
            <a:ext cx="205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Pure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0284" y="6120826"/>
            <a:ext cx="314041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Mixed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9936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1202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5370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2057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Russia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51%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5980113" y="3238501"/>
            <a:ext cx="534988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847807" y="2437607"/>
            <a:ext cx="19812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466807" y="3047207"/>
            <a:ext cx="9144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3427414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5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447800"/>
            <a:ext cx="2057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Germany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71%</a:t>
            </a:r>
          </a:p>
        </p:txBody>
      </p:sp>
      <p:sp>
        <p:nvSpPr>
          <p:cNvPr id="15377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304800"/>
            <a:ext cx="3200400" cy="1295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United  Kingdom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16068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Elephant</vt:lpstr>
      <vt:lpstr>Office Theme</vt:lpstr>
      <vt:lpstr>PowerPoint Presentation</vt:lpstr>
      <vt:lpstr>PowerPoint Presentation</vt:lpstr>
      <vt:lpstr>Economic System</vt:lpstr>
      <vt:lpstr>Command Economy</vt:lpstr>
      <vt:lpstr>Market Economy</vt:lpstr>
      <vt:lpstr>Traditional Economy</vt:lpstr>
      <vt:lpstr>Mixed Economy</vt:lpstr>
      <vt:lpstr>Economic Systems</vt:lpstr>
      <vt:lpstr>Economic  Systems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Puckett</dc:creator>
  <cp:lastModifiedBy>Lauren Puckett</cp:lastModifiedBy>
  <cp:revision>1</cp:revision>
  <dcterms:created xsi:type="dcterms:W3CDTF">2016-01-12T15:25:38Z</dcterms:created>
  <dcterms:modified xsi:type="dcterms:W3CDTF">2016-01-12T15:25:46Z</dcterms:modified>
</cp:coreProperties>
</file>